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2" r:id="rId14"/>
    <p:sldId id="273" r:id="rId15"/>
    <p:sldId id="269" r:id="rId16"/>
    <p:sldId id="274" r:id="rId17"/>
    <p:sldId id="275" r:id="rId18"/>
    <p:sldId id="270" r:id="rId19"/>
    <p:sldId id="276" r:id="rId20"/>
    <p:sldId id="277" r:id="rId21"/>
    <p:sldId id="27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39" autoAdjust="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1B2BDD-6534-41EE-B61B-0B2523E1DF8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6D56142-DA0A-48E9-B243-BB1A3611F711}">
      <dgm:prSet phldrT="[Text]"/>
      <dgm:spPr/>
      <dgm:t>
        <a:bodyPr/>
        <a:lstStyle/>
        <a:p>
          <a:r>
            <a:rPr lang="is-IS" dirty="0" smtClean="0"/>
            <a:t>Get request</a:t>
          </a:r>
          <a:endParaRPr lang="en-GB" dirty="0"/>
        </a:p>
      </dgm:t>
    </dgm:pt>
    <dgm:pt modelId="{FBF44826-E93A-44D2-B42C-56C5B78BAC00}" type="parTrans" cxnId="{2E8A0E4B-C8FE-48A8-BB07-3364AF815397}">
      <dgm:prSet/>
      <dgm:spPr/>
      <dgm:t>
        <a:bodyPr/>
        <a:lstStyle/>
        <a:p>
          <a:endParaRPr lang="en-GB"/>
        </a:p>
      </dgm:t>
    </dgm:pt>
    <dgm:pt modelId="{45B762A4-06C8-4866-93B4-1574EE240778}" type="sibTrans" cxnId="{2E8A0E4B-C8FE-48A8-BB07-3364AF815397}">
      <dgm:prSet/>
      <dgm:spPr/>
      <dgm:t>
        <a:bodyPr/>
        <a:lstStyle/>
        <a:p>
          <a:endParaRPr lang="en-GB" dirty="0"/>
        </a:p>
      </dgm:t>
    </dgm:pt>
    <dgm:pt modelId="{F0AC0C35-3150-4B47-88D7-29FB33E6D428}">
      <dgm:prSet phldrT="[Text]"/>
      <dgm:spPr/>
      <dgm:t>
        <a:bodyPr/>
        <a:lstStyle/>
        <a:p>
          <a:r>
            <a:rPr lang="is-IS" dirty="0" smtClean="0"/>
            <a:t>Process request</a:t>
          </a:r>
          <a:endParaRPr lang="en-GB" dirty="0"/>
        </a:p>
      </dgm:t>
    </dgm:pt>
    <dgm:pt modelId="{51D23928-A6AE-4E83-82C8-E13B6B54895B}" type="parTrans" cxnId="{2C43F520-9B83-4C9D-B031-2CBB9DF90E5F}">
      <dgm:prSet/>
      <dgm:spPr/>
      <dgm:t>
        <a:bodyPr/>
        <a:lstStyle/>
        <a:p>
          <a:endParaRPr lang="en-GB"/>
        </a:p>
      </dgm:t>
    </dgm:pt>
    <dgm:pt modelId="{6591082E-4AC0-408B-BFF2-5C100EE101CB}" type="sibTrans" cxnId="{2C43F520-9B83-4C9D-B031-2CBB9DF90E5F}">
      <dgm:prSet/>
      <dgm:spPr/>
      <dgm:t>
        <a:bodyPr/>
        <a:lstStyle/>
        <a:p>
          <a:endParaRPr lang="en-GB" dirty="0"/>
        </a:p>
      </dgm:t>
    </dgm:pt>
    <dgm:pt modelId="{D530E24D-67A3-4D9E-8148-BB921A63C826}">
      <dgm:prSet phldrT="[Text]"/>
      <dgm:spPr/>
      <dgm:t>
        <a:bodyPr/>
        <a:lstStyle/>
        <a:p>
          <a:r>
            <a:rPr lang="is-IS" dirty="0" smtClean="0"/>
            <a:t>Finish request</a:t>
          </a:r>
          <a:endParaRPr lang="en-GB" dirty="0"/>
        </a:p>
      </dgm:t>
    </dgm:pt>
    <dgm:pt modelId="{5BFEA878-E049-4DF5-B4E9-F240CD64EB80}" type="parTrans" cxnId="{8B97B849-5F99-41FD-BB45-77307C047CE2}">
      <dgm:prSet/>
      <dgm:spPr/>
      <dgm:t>
        <a:bodyPr/>
        <a:lstStyle/>
        <a:p>
          <a:endParaRPr lang="en-GB"/>
        </a:p>
      </dgm:t>
    </dgm:pt>
    <dgm:pt modelId="{1BA99F2A-8D9F-4C23-9345-5F758E9B6F28}" type="sibTrans" cxnId="{8B97B849-5F99-41FD-BB45-77307C047CE2}">
      <dgm:prSet/>
      <dgm:spPr/>
      <dgm:t>
        <a:bodyPr/>
        <a:lstStyle/>
        <a:p>
          <a:endParaRPr lang="en-GB" dirty="0"/>
        </a:p>
      </dgm:t>
    </dgm:pt>
    <dgm:pt modelId="{3B70A2ED-33AA-4C6B-9C80-0C1C95316D92}" type="pres">
      <dgm:prSet presAssocID="{6E1B2BDD-6534-41EE-B61B-0B2523E1DF87}" presName="cycle" presStyleCnt="0">
        <dgm:presLayoutVars>
          <dgm:dir/>
          <dgm:resizeHandles val="exact"/>
        </dgm:presLayoutVars>
      </dgm:prSet>
      <dgm:spPr/>
    </dgm:pt>
    <dgm:pt modelId="{995AF6D5-27FE-4625-89E2-69B7C48C0EEC}" type="pres">
      <dgm:prSet presAssocID="{E6D56142-DA0A-48E9-B243-BB1A3611F711}" presName="node" presStyleLbl="node1" presStyleIdx="0" presStyleCnt="3">
        <dgm:presLayoutVars>
          <dgm:bulletEnabled val="1"/>
        </dgm:presLayoutVars>
      </dgm:prSet>
      <dgm:spPr/>
    </dgm:pt>
    <dgm:pt modelId="{B80C4785-4ABF-48D3-BA66-D8BE5A9BA3E5}" type="pres">
      <dgm:prSet presAssocID="{45B762A4-06C8-4866-93B4-1574EE240778}" presName="sibTrans" presStyleLbl="sibTrans2D1" presStyleIdx="0" presStyleCnt="3"/>
      <dgm:spPr/>
    </dgm:pt>
    <dgm:pt modelId="{F83B1715-36F6-4283-9772-FA11E55FEA54}" type="pres">
      <dgm:prSet presAssocID="{45B762A4-06C8-4866-93B4-1574EE240778}" presName="connectorText" presStyleLbl="sibTrans2D1" presStyleIdx="0" presStyleCnt="3"/>
      <dgm:spPr/>
    </dgm:pt>
    <dgm:pt modelId="{1791507B-98BD-4FC0-BE0F-EB5E39B4A40B}" type="pres">
      <dgm:prSet presAssocID="{F0AC0C35-3150-4B47-88D7-29FB33E6D428}" presName="node" presStyleLbl="node1" presStyleIdx="1" presStyleCnt="3">
        <dgm:presLayoutVars>
          <dgm:bulletEnabled val="1"/>
        </dgm:presLayoutVars>
      </dgm:prSet>
      <dgm:spPr/>
    </dgm:pt>
    <dgm:pt modelId="{040CE35E-2B23-4CBF-AEC4-2C9E2408498C}" type="pres">
      <dgm:prSet presAssocID="{6591082E-4AC0-408B-BFF2-5C100EE101CB}" presName="sibTrans" presStyleLbl="sibTrans2D1" presStyleIdx="1" presStyleCnt="3"/>
      <dgm:spPr/>
    </dgm:pt>
    <dgm:pt modelId="{80BD5762-BF17-43CF-AB4F-FDF896F84015}" type="pres">
      <dgm:prSet presAssocID="{6591082E-4AC0-408B-BFF2-5C100EE101CB}" presName="connectorText" presStyleLbl="sibTrans2D1" presStyleIdx="1" presStyleCnt="3"/>
      <dgm:spPr/>
    </dgm:pt>
    <dgm:pt modelId="{597C34F8-247C-4854-A929-F2B45834F5CF}" type="pres">
      <dgm:prSet presAssocID="{D530E24D-67A3-4D9E-8148-BB921A63C826}" presName="node" presStyleLbl="node1" presStyleIdx="2" presStyleCnt="3">
        <dgm:presLayoutVars>
          <dgm:bulletEnabled val="1"/>
        </dgm:presLayoutVars>
      </dgm:prSet>
      <dgm:spPr/>
    </dgm:pt>
    <dgm:pt modelId="{8F5BD51A-9F5D-40BC-944C-91EE41861BB9}" type="pres">
      <dgm:prSet presAssocID="{1BA99F2A-8D9F-4C23-9345-5F758E9B6F28}" presName="sibTrans" presStyleLbl="sibTrans2D1" presStyleIdx="2" presStyleCnt="3"/>
      <dgm:spPr/>
    </dgm:pt>
    <dgm:pt modelId="{618C822A-456C-40A9-B82F-E9D20F6FC8EA}" type="pres">
      <dgm:prSet presAssocID="{1BA99F2A-8D9F-4C23-9345-5F758E9B6F28}" presName="connectorText" presStyleLbl="sibTrans2D1" presStyleIdx="2" presStyleCnt="3"/>
      <dgm:spPr/>
    </dgm:pt>
  </dgm:ptLst>
  <dgm:cxnLst>
    <dgm:cxn modelId="{3B08DAEC-48BC-4F8E-BDA0-A350C5FB2A61}" type="presOf" srcId="{45B762A4-06C8-4866-93B4-1574EE240778}" destId="{F83B1715-36F6-4283-9772-FA11E55FEA54}" srcOrd="1" destOrd="0" presId="urn:microsoft.com/office/officeart/2005/8/layout/cycle2"/>
    <dgm:cxn modelId="{C1E10A1F-2548-460C-97E9-48705BC83260}" type="presOf" srcId="{1BA99F2A-8D9F-4C23-9345-5F758E9B6F28}" destId="{8F5BD51A-9F5D-40BC-944C-91EE41861BB9}" srcOrd="0" destOrd="0" presId="urn:microsoft.com/office/officeart/2005/8/layout/cycle2"/>
    <dgm:cxn modelId="{FFE9A2C6-DA31-4BC1-92D5-7AC3D25DC1E3}" type="presOf" srcId="{6591082E-4AC0-408B-BFF2-5C100EE101CB}" destId="{80BD5762-BF17-43CF-AB4F-FDF896F84015}" srcOrd="1" destOrd="0" presId="urn:microsoft.com/office/officeart/2005/8/layout/cycle2"/>
    <dgm:cxn modelId="{8B97B849-5F99-41FD-BB45-77307C047CE2}" srcId="{6E1B2BDD-6534-41EE-B61B-0B2523E1DF87}" destId="{D530E24D-67A3-4D9E-8148-BB921A63C826}" srcOrd="2" destOrd="0" parTransId="{5BFEA878-E049-4DF5-B4E9-F240CD64EB80}" sibTransId="{1BA99F2A-8D9F-4C23-9345-5F758E9B6F28}"/>
    <dgm:cxn modelId="{2E8A0E4B-C8FE-48A8-BB07-3364AF815397}" srcId="{6E1B2BDD-6534-41EE-B61B-0B2523E1DF87}" destId="{E6D56142-DA0A-48E9-B243-BB1A3611F711}" srcOrd="0" destOrd="0" parTransId="{FBF44826-E93A-44D2-B42C-56C5B78BAC00}" sibTransId="{45B762A4-06C8-4866-93B4-1574EE240778}"/>
    <dgm:cxn modelId="{8263F347-FE5C-4ADC-B06D-326C737E9C1F}" type="presOf" srcId="{D530E24D-67A3-4D9E-8148-BB921A63C826}" destId="{597C34F8-247C-4854-A929-F2B45834F5CF}" srcOrd="0" destOrd="0" presId="urn:microsoft.com/office/officeart/2005/8/layout/cycle2"/>
    <dgm:cxn modelId="{2C43F520-9B83-4C9D-B031-2CBB9DF90E5F}" srcId="{6E1B2BDD-6534-41EE-B61B-0B2523E1DF87}" destId="{F0AC0C35-3150-4B47-88D7-29FB33E6D428}" srcOrd="1" destOrd="0" parTransId="{51D23928-A6AE-4E83-82C8-E13B6B54895B}" sibTransId="{6591082E-4AC0-408B-BFF2-5C100EE101CB}"/>
    <dgm:cxn modelId="{B76556DA-EB61-474D-AC5E-1F662638D27D}" type="presOf" srcId="{45B762A4-06C8-4866-93B4-1574EE240778}" destId="{B80C4785-4ABF-48D3-BA66-D8BE5A9BA3E5}" srcOrd="0" destOrd="0" presId="urn:microsoft.com/office/officeart/2005/8/layout/cycle2"/>
    <dgm:cxn modelId="{43EB0234-42E6-4882-A491-866748B0F22F}" type="presOf" srcId="{E6D56142-DA0A-48E9-B243-BB1A3611F711}" destId="{995AF6D5-27FE-4625-89E2-69B7C48C0EEC}" srcOrd="0" destOrd="0" presId="urn:microsoft.com/office/officeart/2005/8/layout/cycle2"/>
    <dgm:cxn modelId="{CFB9DF91-872F-4026-ACC1-C664E4583C67}" type="presOf" srcId="{1BA99F2A-8D9F-4C23-9345-5F758E9B6F28}" destId="{618C822A-456C-40A9-B82F-E9D20F6FC8EA}" srcOrd="1" destOrd="0" presId="urn:microsoft.com/office/officeart/2005/8/layout/cycle2"/>
    <dgm:cxn modelId="{6612A954-FE3E-4DE3-8762-D934AC9065F3}" type="presOf" srcId="{F0AC0C35-3150-4B47-88D7-29FB33E6D428}" destId="{1791507B-98BD-4FC0-BE0F-EB5E39B4A40B}" srcOrd="0" destOrd="0" presId="urn:microsoft.com/office/officeart/2005/8/layout/cycle2"/>
    <dgm:cxn modelId="{426021CD-0B1C-4FD0-A9FF-EC09C4F55126}" type="presOf" srcId="{6591082E-4AC0-408B-BFF2-5C100EE101CB}" destId="{040CE35E-2B23-4CBF-AEC4-2C9E2408498C}" srcOrd="0" destOrd="0" presId="urn:microsoft.com/office/officeart/2005/8/layout/cycle2"/>
    <dgm:cxn modelId="{67806EE4-EF46-4FBB-8F3D-2268926ECF98}" type="presOf" srcId="{6E1B2BDD-6534-41EE-B61B-0B2523E1DF87}" destId="{3B70A2ED-33AA-4C6B-9C80-0C1C95316D92}" srcOrd="0" destOrd="0" presId="urn:microsoft.com/office/officeart/2005/8/layout/cycle2"/>
    <dgm:cxn modelId="{12D3221F-23CD-43CF-82EC-69717C669887}" type="presParOf" srcId="{3B70A2ED-33AA-4C6B-9C80-0C1C95316D92}" destId="{995AF6D5-27FE-4625-89E2-69B7C48C0EEC}" srcOrd="0" destOrd="0" presId="urn:microsoft.com/office/officeart/2005/8/layout/cycle2"/>
    <dgm:cxn modelId="{47357715-8C48-48FA-BEE0-F6101ECF4CD9}" type="presParOf" srcId="{3B70A2ED-33AA-4C6B-9C80-0C1C95316D92}" destId="{B80C4785-4ABF-48D3-BA66-D8BE5A9BA3E5}" srcOrd="1" destOrd="0" presId="urn:microsoft.com/office/officeart/2005/8/layout/cycle2"/>
    <dgm:cxn modelId="{F994F44D-A976-40AC-9908-40EB13F154E8}" type="presParOf" srcId="{B80C4785-4ABF-48D3-BA66-D8BE5A9BA3E5}" destId="{F83B1715-36F6-4283-9772-FA11E55FEA54}" srcOrd="0" destOrd="0" presId="urn:microsoft.com/office/officeart/2005/8/layout/cycle2"/>
    <dgm:cxn modelId="{3EF889A9-8245-4C42-A838-84E41711C4D8}" type="presParOf" srcId="{3B70A2ED-33AA-4C6B-9C80-0C1C95316D92}" destId="{1791507B-98BD-4FC0-BE0F-EB5E39B4A40B}" srcOrd="2" destOrd="0" presId="urn:microsoft.com/office/officeart/2005/8/layout/cycle2"/>
    <dgm:cxn modelId="{4E087645-C384-4A7D-9EA5-7E5D5DD604A8}" type="presParOf" srcId="{3B70A2ED-33AA-4C6B-9C80-0C1C95316D92}" destId="{040CE35E-2B23-4CBF-AEC4-2C9E2408498C}" srcOrd="3" destOrd="0" presId="urn:microsoft.com/office/officeart/2005/8/layout/cycle2"/>
    <dgm:cxn modelId="{871800DE-1AF7-4204-AB7D-FD5C40D0C9CE}" type="presParOf" srcId="{040CE35E-2B23-4CBF-AEC4-2C9E2408498C}" destId="{80BD5762-BF17-43CF-AB4F-FDF896F84015}" srcOrd="0" destOrd="0" presId="urn:microsoft.com/office/officeart/2005/8/layout/cycle2"/>
    <dgm:cxn modelId="{3DE015C4-C98D-4291-A7DD-55C187486960}" type="presParOf" srcId="{3B70A2ED-33AA-4C6B-9C80-0C1C95316D92}" destId="{597C34F8-247C-4854-A929-F2B45834F5CF}" srcOrd="4" destOrd="0" presId="urn:microsoft.com/office/officeart/2005/8/layout/cycle2"/>
    <dgm:cxn modelId="{1BFC9FFB-6C93-410E-B982-AC8CC3D63103}" type="presParOf" srcId="{3B70A2ED-33AA-4C6B-9C80-0C1C95316D92}" destId="{8F5BD51A-9F5D-40BC-944C-91EE41861BB9}" srcOrd="5" destOrd="0" presId="urn:microsoft.com/office/officeart/2005/8/layout/cycle2"/>
    <dgm:cxn modelId="{52E3FAB6-965F-4E17-B9DD-F8F40E6DC155}" type="presParOf" srcId="{8F5BD51A-9F5D-40BC-944C-91EE41861BB9}" destId="{618C822A-456C-40A9-B82F-E9D20F6FC8E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4881BD-4E6A-481E-B095-755FA6B4EAF9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</dgm:pt>
    <dgm:pt modelId="{F13BAD95-4B1D-4156-8E80-963B9B639E88}">
      <dgm:prSet phldrT="[Text]"/>
      <dgm:spPr/>
      <dgm:t>
        <a:bodyPr/>
        <a:lstStyle/>
        <a:p>
          <a:r>
            <a:rPr lang="is-IS" dirty="0" smtClean="0"/>
            <a:t>Start</a:t>
          </a:r>
          <a:endParaRPr lang="en-GB" dirty="0"/>
        </a:p>
      </dgm:t>
    </dgm:pt>
    <dgm:pt modelId="{5AE0F9A0-E1DE-4943-B873-3325EC1B0DAF}" type="parTrans" cxnId="{EEFAC2FE-D333-48F4-B2B3-9605E611EB6D}">
      <dgm:prSet/>
      <dgm:spPr/>
      <dgm:t>
        <a:bodyPr/>
        <a:lstStyle/>
        <a:p>
          <a:endParaRPr lang="en-GB"/>
        </a:p>
      </dgm:t>
    </dgm:pt>
    <dgm:pt modelId="{1E89BBA2-368F-4B18-AD68-25D30054B455}" type="sibTrans" cxnId="{EEFAC2FE-D333-48F4-B2B3-9605E611EB6D}">
      <dgm:prSet/>
      <dgm:spPr/>
      <dgm:t>
        <a:bodyPr/>
        <a:lstStyle/>
        <a:p>
          <a:endParaRPr lang="en-GB"/>
        </a:p>
      </dgm:t>
    </dgm:pt>
    <dgm:pt modelId="{86434255-CDDA-4DF3-A91C-5513B40D677D}">
      <dgm:prSet phldrT="[Text]"/>
      <dgm:spPr/>
      <dgm:t>
        <a:bodyPr/>
        <a:lstStyle/>
        <a:p>
          <a:r>
            <a:rPr lang="is-IS" dirty="0" smtClean="0"/>
            <a:t>Stop</a:t>
          </a:r>
          <a:endParaRPr lang="en-GB" dirty="0"/>
        </a:p>
      </dgm:t>
    </dgm:pt>
    <dgm:pt modelId="{7357AE8F-776A-4AC8-8B03-DE1A389BE8A0}" type="parTrans" cxnId="{DF0397A9-AFD3-4F14-8111-BCA3D565B7C2}">
      <dgm:prSet/>
      <dgm:spPr/>
      <dgm:t>
        <a:bodyPr/>
        <a:lstStyle/>
        <a:p>
          <a:endParaRPr lang="en-GB"/>
        </a:p>
      </dgm:t>
    </dgm:pt>
    <dgm:pt modelId="{0FB53006-A7A2-416B-BC92-869BED1D70E4}" type="sibTrans" cxnId="{DF0397A9-AFD3-4F14-8111-BCA3D565B7C2}">
      <dgm:prSet/>
      <dgm:spPr/>
      <dgm:t>
        <a:bodyPr/>
        <a:lstStyle/>
        <a:p>
          <a:endParaRPr lang="en-GB"/>
        </a:p>
      </dgm:t>
    </dgm:pt>
    <dgm:pt modelId="{A067DAA6-145A-41BD-9FC0-074A885D03E9}" type="pres">
      <dgm:prSet presAssocID="{A44881BD-4E6A-481E-B095-755FA6B4EAF9}" presName="rootnode" presStyleCnt="0">
        <dgm:presLayoutVars>
          <dgm:chMax/>
          <dgm:chPref/>
          <dgm:dir/>
          <dgm:animLvl val="lvl"/>
        </dgm:presLayoutVars>
      </dgm:prSet>
      <dgm:spPr/>
    </dgm:pt>
    <dgm:pt modelId="{0F44BB94-B020-4C17-AE68-ED72F6AFC36C}" type="pres">
      <dgm:prSet presAssocID="{F13BAD95-4B1D-4156-8E80-963B9B639E88}" presName="composite" presStyleCnt="0"/>
      <dgm:spPr/>
    </dgm:pt>
    <dgm:pt modelId="{4BB031ED-C104-4372-AD05-846C4EC24CC6}" type="pres">
      <dgm:prSet presAssocID="{F13BAD95-4B1D-4156-8E80-963B9B639E88}" presName="bentUpArrow1" presStyleLbl="alignImgPlace1" presStyleIdx="0" presStyleCnt="1"/>
      <dgm:spPr/>
    </dgm:pt>
    <dgm:pt modelId="{066C2F52-34E4-44FB-87A6-BA50B1E45ED7}" type="pres">
      <dgm:prSet presAssocID="{F13BAD95-4B1D-4156-8E80-963B9B639E88}" presName="ParentText" presStyleLbl="node1" presStyleIdx="0" presStyleCnt="2">
        <dgm:presLayoutVars>
          <dgm:chMax val="1"/>
          <dgm:chPref val="1"/>
          <dgm:bulletEnabled val="1"/>
        </dgm:presLayoutVars>
      </dgm:prSet>
      <dgm:spPr/>
    </dgm:pt>
    <dgm:pt modelId="{2381775B-AD95-430B-8132-B58A51E3759A}" type="pres">
      <dgm:prSet presAssocID="{F13BAD95-4B1D-4156-8E80-963B9B639E88}" presName="ChildText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80AACB1E-DC9C-4B7B-A10F-3CAA70776658}" type="pres">
      <dgm:prSet presAssocID="{1E89BBA2-368F-4B18-AD68-25D30054B455}" presName="sibTrans" presStyleCnt="0"/>
      <dgm:spPr/>
    </dgm:pt>
    <dgm:pt modelId="{D3CAFD38-8F88-4354-8587-C9571FB7FF86}" type="pres">
      <dgm:prSet presAssocID="{86434255-CDDA-4DF3-A91C-5513B40D677D}" presName="composite" presStyleCnt="0"/>
      <dgm:spPr/>
    </dgm:pt>
    <dgm:pt modelId="{3FC7A185-34ED-45AD-8226-86D5707CB6BE}" type="pres">
      <dgm:prSet presAssocID="{86434255-CDDA-4DF3-A91C-5513B40D677D}" presName="ParentText" presStyleLbl="node1" presStyleIdx="1" presStyleCnt="2">
        <dgm:presLayoutVars>
          <dgm:chMax val="1"/>
          <dgm:chPref val="1"/>
          <dgm:bulletEnabled val="1"/>
        </dgm:presLayoutVars>
      </dgm:prSet>
      <dgm:spPr/>
    </dgm:pt>
  </dgm:ptLst>
  <dgm:cxnLst>
    <dgm:cxn modelId="{3A770EAA-9D56-4A6A-8618-31620AD06116}" type="presOf" srcId="{86434255-CDDA-4DF3-A91C-5513B40D677D}" destId="{3FC7A185-34ED-45AD-8226-86D5707CB6BE}" srcOrd="0" destOrd="0" presId="urn:microsoft.com/office/officeart/2005/8/layout/StepDownProcess"/>
    <dgm:cxn modelId="{7CA76C42-F6C6-405F-8695-78FAD278FC8C}" type="presOf" srcId="{F13BAD95-4B1D-4156-8E80-963B9B639E88}" destId="{066C2F52-34E4-44FB-87A6-BA50B1E45ED7}" srcOrd="0" destOrd="0" presId="urn:microsoft.com/office/officeart/2005/8/layout/StepDownProcess"/>
    <dgm:cxn modelId="{DF0397A9-AFD3-4F14-8111-BCA3D565B7C2}" srcId="{A44881BD-4E6A-481E-B095-755FA6B4EAF9}" destId="{86434255-CDDA-4DF3-A91C-5513B40D677D}" srcOrd="1" destOrd="0" parTransId="{7357AE8F-776A-4AC8-8B03-DE1A389BE8A0}" sibTransId="{0FB53006-A7A2-416B-BC92-869BED1D70E4}"/>
    <dgm:cxn modelId="{643EBBA2-0D5A-4F83-88D3-7EA7C69E54A8}" type="presOf" srcId="{A44881BD-4E6A-481E-B095-755FA6B4EAF9}" destId="{A067DAA6-145A-41BD-9FC0-074A885D03E9}" srcOrd="0" destOrd="0" presId="urn:microsoft.com/office/officeart/2005/8/layout/StepDownProcess"/>
    <dgm:cxn modelId="{EEFAC2FE-D333-48F4-B2B3-9605E611EB6D}" srcId="{A44881BD-4E6A-481E-B095-755FA6B4EAF9}" destId="{F13BAD95-4B1D-4156-8E80-963B9B639E88}" srcOrd="0" destOrd="0" parTransId="{5AE0F9A0-E1DE-4943-B873-3325EC1B0DAF}" sibTransId="{1E89BBA2-368F-4B18-AD68-25D30054B455}"/>
    <dgm:cxn modelId="{2439F629-72D7-4BF7-A34B-C87F4D128D69}" type="presParOf" srcId="{A067DAA6-145A-41BD-9FC0-074A885D03E9}" destId="{0F44BB94-B020-4C17-AE68-ED72F6AFC36C}" srcOrd="0" destOrd="0" presId="urn:microsoft.com/office/officeart/2005/8/layout/StepDownProcess"/>
    <dgm:cxn modelId="{13C46501-8F44-4EE8-AE5C-93158C9B080E}" type="presParOf" srcId="{0F44BB94-B020-4C17-AE68-ED72F6AFC36C}" destId="{4BB031ED-C104-4372-AD05-846C4EC24CC6}" srcOrd="0" destOrd="0" presId="urn:microsoft.com/office/officeart/2005/8/layout/StepDownProcess"/>
    <dgm:cxn modelId="{C674021D-D159-425B-B91D-51B7C381A9E4}" type="presParOf" srcId="{0F44BB94-B020-4C17-AE68-ED72F6AFC36C}" destId="{066C2F52-34E4-44FB-87A6-BA50B1E45ED7}" srcOrd="1" destOrd="0" presId="urn:microsoft.com/office/officeart/2005/8/layout/StepDownProcess"/>
    <dgm:cxn modelId="{D78C50F6-9CCC-497B-85C3-7C795F421C30}" type="presParOf" srcId="{0F44BB94-B020-4C17-AE68-ED72F6AFC36C}" destId="{2381775B-AD95-430B-8132-B58A51E3759A}" srcOrd="2" destOrd="0" presId="urn:microsoft.com/office/officeart/2005/8/layout/StepDownProcess"/>
    <dgm:cxn modelId="{717AF78D-B3FD-4768-9132-8374E6DD67C3}" type="presParOf" srcId="{A067DAA6-145A-41BD-9FC0-074A885D03E9}" destId="{80AACB1E-DC9C-4B7B-A10F-3CAA70776658}" srcOrd="1" destOrd="0" presId="urn:microsoft.com/office/officeart/2005/8/layout/StepDownProcess"/>
    <dgm:cxn modelId="{250F1D92-4937-4ACB-A9D3-AE53B80BDA8B}" type="presParOf" srcId="{A067DAA6-145A-41BD-9FC0-074A885D03E9}" destId="{D3CAFD38-8F88-4354-8587-C9571FB7FF86}" srcOrd="2" destOrd="0" presId="urn:microsoft.com/office/officeart/2005/8/layout/StepDownProcess"/>
    <dgm:cxn modelId="{409A72C0-6CCD-4377-BF6C-858EB0E5637D}" type="presParOf" srcId="{D3CAFD38-8F88-4354-8587-C9571FB7FF86}" destId="{3FC7A185-34ED-45AD-8226-86D5707CB6B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5AF6D5-27FE-4625-89E2-69B7C48C0EEC}">
      <dsp:nvSpPr>
        <dsp:cNvPr id="0" name=""/>
        <dsp:cNvSpPr/>
      </dsp:nvSpPr>
      <dsp:spPr>
        <a:xfrm>
          <a:off x="1108705" y="24"/>
          <a:ext cx="1094957" cy="10949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1800" kern="1200" dirty="0" smtClean="0"/>
            <a:t>Get request</a:t>
          </a:r>
          <a:endParaRPr lang="en-GB" sz="1800" kern="1200" dirty="0"/>
        </a:p>
      </dsp:txBody>
      <dsp:txXfrm>
        <a:off x="1269058" y="160377"/>
        <a:ext cx="774251" cy="774251"/>
      </dsp:txXfrm>
    </dsp:sp>
    <dsp:sp modelId="{B80C4785-4ABF-48D3-BA66-D8BE5A9BA3E5}">
      <dsp:nvSpPr>
        <dsp:cNvPr id="0" name=""/>
        <dsp:cNvSpPr/>
      </dsp:nvSpPr>
      <dsp:spPr>
        <a:xfrm rot="3600000">
          <a:off x="1917530" y="1068210"/>
          <a:ext cx="291927" cy="3695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 dirty="0"/>
        </a:p>
      </dsp:txBody>
      <dsp:txXfrm>
        <a:off x="1939425" y="1104198"/>
        <a:ext cx="204349" cy="221728"/>
      </dsp:txXfrm>
    </dsp:sp>
    <dsp:sp modelId="{1791507B-98BD-4FC0-BE0F-EB5E39B4A40B}">
      <dsp:nvSpPr>
        <dsp:cNvPr id="0" name=""/>
        <dsp:cNvSpPr/>
      </dsp:nvSpPr>
      <dsp:spPr>
        <a:xfrm>
          <a:off x="1931587" y="1425297"/>
          <a:ext cx="1094957" cy="10949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1800" kern="1200" dirty="0" smtClean="0"/>
            <a:t>Process request</a:t>
          </a:r>
          <a:endParaRPr lang="en-GB" sz="1800" kern="1200" dirty="0"/>
        </a:p>
      </dsp:txBody>
      <dsp:txXfrm>
        <a:off x="2091940" y="1585650"/>
        <a:ext cx="774251" cy="774251"/>
      </dsp:txXfrm>
    </dsp:sp>
    <dsp:sp modelId="{040CE35E-2B23-4CBF-AEC4-2C9E2408498C}">
      <dsp:nvSpPr>
        <dsp:cNvPr id="0" name=""/>
        <dsp:cNvSpPr/>
      </dsp:nvSpPr>
      <dsp:spPr>
        <a:xfrm rot="10800000">
          <a:off x="1518482" y="1788002"/>
          <a:ext cx="291927" cy="3695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 dirty="0"/>
        </a:p>
      </dsp:txBody>
      <dsp:txXfrm rot="10800000">
        <a:off x="1606060" y="1861912"/>
        <a:ext cx="204349" cy="221728"/>
      </dsp:txXfrm>
    </dsp:sp>
    <dsp:sp modelId="{597C34F8-247C-4854-A929-F2B45834F5CF}">
      <dsp:nvSpPr>
        <dsp:cNvPr id="0" name=""/>
        <dsp:cNvSpPr/>
      </dsp:nvSpPr>
      <dsp:spPr>
        <a:xfrm>
          <a:off x="285823" y="1425297"/>
          <a:ext cx="1094957" cy="10949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1800" kern="1200" dirty="0" smtClean="0"/>
            <a:t>Finish request</a:t>
          </a:r>
          <a:endParaRPr lang="en-GB" sz="1800" kern="1200" dirty="0"/>
        </a:p>
      </dsp:txBody>
      <dsp:txXfrm>
        <a:off x="446176" y="1585650"/>
        <a:ext cx="774251" cy="774251"/>
      </dsp:txXfrm>
    </dsp:sp>
    <dsp:sp modelId="{8F5BD51A-9F5D-40BC-944C-91EE41861BB9}">
      <dsp:nvSpPr>
        <dsp:cNvPr id="0" name=""/>
        <dsp:cNvSpPr/>
      </dsp:nvSpPr>
      <dsp:spPr>
        <a:xfrm rot="18000000">
          <a:off x="1094648" y="1082521"/>
          <a:ext cx="291927" cy="3695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 dirty="0"/>
        </a:p>
      </dsp:txBody>
      <dsp:txXfrm>
        <a:off x="1116543" y="1194353"/>
        <a:ext cx="204349" cy="2217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B031ED-C104-4372-AD05-846C4EC24CC6}">
      <dsp:nvSpPr>
        <dsp:cNvPr id="0" name=""/>
        <dsp:cNvSpPr/>
      </dsp:nvSpPr>
      <dsp:spPr>
        <a:xfrm rot="5400000">
          <a:off x="578947" y="1387194"/>
          <a:ext cx="1240589" cy="141236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6C2F52-34E4-44FB-87A6-BA50B1E45ED7}">
      <dsp:nvSpPr>
        <dsp:cNvPr id="0" name=""/>
        <dsp:cNvSpPr/>
      </dsp:nvSpPr>
      <dsp:spPr>
        <a:xfrm>
          <a:off x="250266" y="11976"/>
          <a:ext cx="2088422" cy="146182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6000" kern="1200" dirty="0" smtClean="0"/>
            <a:t>Start</a:t>
          </a:r>
          <a:endParaRPr lang="en-GB" sz="6000" kern="1200" dirty="0"/>
        </a:p>
      </dsp:txBody>
      <dsp:txXfrm>
        <a:off x="321639" y="83349"/>
        <a:ext cx="1945676" cy="1319081"/>
      </dsp:txXfrm>
    </dsp:sp>
    <dsp:sp modelId="{2381775B-AD95-430B-8132-B58A51E3759A}">
      <dsp:nvSpPr>
        <dsp:cNvPr id="0" name=""/>
        <dsp:cNvSpPr/>
      </dsp:nvSpPr>
      <dsp:spPr>
        <a:xfrm>
          <a:off x="2338689" y="151395"/>
          <a:ext cx="1518919" cy="1181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C7A185-34ED-45AD-8226-86D5707CB6BE}">
      <dsp:nvSpPr>
        <dsp:cNvPr id="0" name=""/>
        <dsp:cNvSpPr/>
      </dsp:nvSpPr>
      <dsp:spPr>
        <a:xfrm>
          <a:off x="1981790" y="1654091"/>
          <a:ext cx="2088422" cy="146182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6000" kern="1200" dirty="0" smtClean="0"/>
            <a:t>Stop</a:t>
          </a:r>
          <a:endParaRPr lang="en-GB" sz="6000" kern="1200" dirty="0"/>
        </a:p>
      </dsp:txBody>
      <dsp:txXfrm>
        <a:off x="2053163" y="1725464"/>
        <a:ext cx="1945676" cy="13190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A58F-6053-4D5B-94B0-9C1B98D588B6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3375D-4A59-4F04-8E0A-0A343A9DD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731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A58F-6053-4D5B-94B0-9C1B98D588B6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3375D-4A59-4F04-8E0A-0A343A9DD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307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A58F-6053-4D5B-94B0-9C1B98D588B6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3375D-4A59-4F04-8E0A-0A343A9DD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633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A58F-6053-4D5B-94B0-9C1B98D588B6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3375D-4A59-4F04-8E0A-0A343A9DD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453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A58F-6053-4D5B-94B0-9C1B98D588B6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3375D-4A59-4F04-8E0A-0A343A9DD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278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A58F-6053-4D5B-94B0-9C1B98D588B6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3375D-4A59-4F04-8E0A-0A343A9DD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028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A58F-6053-4D5B-94B0-9C1B98D588B6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3375D-4A59-4F04-8E0A-0A343A9DD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775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A58F-6053-4D5B-94B0-9C1B98D588B6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3375D-4A59-4F04-8E0A-0A343A9DD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960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A58F-6053-4D5B-94B0-9C1B98D588B6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3375D-4A59-4F04-8E0A-0A343A9DD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605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A58F-6053-4D5B-94B0-9C1B98D588B6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3375D-4A59-4F04-8E0A-0A343A9DD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758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A58F-6053-4D5B-94B0-9C1B98D588B6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3375D-4A59-4F04-8E0A-0A343A9DD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714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AA58F-6053-4D5B-94B0-9C1B98D588B6}" type="datetimeFigureOut">
              <a:rPr lang="en-GB" smtClean="0"/>
              <a:t>31/10/2013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3375D-4A59-4F04-8E0A-0A343A9DD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598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s-IS" dirty="0" smtClean="0"/>
              <a:t>Death to tasklets!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s-IS" dirty="0" smtClean="0"/>
              <a:t>Why killing tasklets is good practice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251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History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Multiprocessing</a:t>
            </a:r>
          </a:p>
          <a:p>
            <a:pPr lvl="1"/>
            <a:r>
              <a:rPr lang="is-IS" dirty="0" smtClean="0"/>
              <a:t>Master process spawns off multiple processes</a:t>
            </a:r>
          </a:p>
          <a:p>
            <a:pPr lvl="1"/>
            <a:r>
              <a:rPr lang="is-IS" dirty="0" smtClean="0"/>
              <a:t>Waits for them to finish</a:t>
            </a:r>
          </a:p>
          <a:p>
            <a:r>
              <a:rPr lang="is-IS" dirty="0" smtClean="0"/>
              <a:t>Multi-threading</a:t>
            </a:r>
          </a:p>
          <a:p>
            <a:pPr lvl="1"/>
            <a:r>
              <a:rPr lang="is-IS" dirty="0" smtClean="0"/>
              <a:t>Within a process, threads are spawned</a:t>
            </a:r>
          </a:p>
          <a:p>
            <a:pPr lvl="1"/>
            <a:r>
              <a:rPr lang="is-IS" dirty="0" smtClean="0"/>
              <a:t>„main thread“ waits for their results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7538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A typical problem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s-IS" dirty="0" smtClean="0"/>
              <a:t>Main „process“ starts a „server process“</a:t>
            </a:r>
          </a:p>
          <a:p>
            <a:pPr marL="514350" indent="-514350">
              <a:buFont typeface="+mj-lt"/>
              <a:buAutoNum type="arabicPeriod"/>
            </a:pPr>
            <a:r>
              <a:rPr lang="is-IS" dirty="0" smtClean="0"/>
              <a:t>Main process wants to stop server process</a:t>
            </a:r>
          </a:p>
          <a:p>
            <a:pPr marL="0" indent="0">
              <a:buNone/>
            </a:pPr>
            <a:endParaRPr lang="is-IS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54998843"/>
              </p:ext>
            </p:extLst>
          </p:nvPr>
        </p:nvGraphicFramePr>
        <p:xfrm>
          <a:off x="4860032" y="3212976"/>
          <a:ext cx="3312368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38888452"/>
              </p:ext>
            </p:extLst>
          </p:nvPr>
        </p:nvGraphicFramePr>
        <p:xfrm>
          <a:off x="395536" y="2996952"/>
          <a:ext cx="4320480" cy="3127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30097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How?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is-IS" dirty="0" smtClean="0"/>
              <a:t>Ask the server to quit</a:t>
            </a:r>
          </a:p>
          <a:p>
            <a:pPr marL="914400" lvl="1" indent="-514350"/>
            <a:r>
              <a:rPr lang="is-IS" dirty="0" smtClean="0"/>
              <a:t>Message passing is nice</a:t>
            </a:r>
          </a:p>
          <a:p>
            <a:pPr marL="914400" lvl="1" indent="-514350"/>
            <a:r>
              <a:rPr lang="is-IS" dirty="0" smtClean="0"/>
              <a:t>Politeness is nice</a:t>
            </a:r>
          </a:p>
          <a:p>
            <a:pPr marL="914400" lvl="1" indent="-514350"/>
            <a:r>
              <a:rPr lang="is-IS" dirty="0" smtClean="0"/>
              <a:t>Good and tidy programing practice</a:t>
            </a:r>
          </a:p>
          <a:p>
            <a:pPr marL="514350" indent="-514350">
              <a:buFont typeface="+mj-lt"/>
              <a:buAutoNum type="alphaUcPeriod"/>
            </a:pPr>
            <a:r>
              <a:rPr lang="is-IS" dirty="0" smtClean="0"/>
              <a:t>Kill it with </a:t>
            </a:r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death!</a:t>
            </a:r>
          </a:p>
          <a:p>
            <a:pPr marL="914400" lvl="1" indent="-514350"/>
            <a:r>
              <a:rPr lang="is-IS" dirty="0" smtClean="0"/>
              <a:t>Asynchronous (where does it get killed?)</a:t>
            </a:r>
          </a:p>
          <a:p>
            <a:pPr marL="914400" lvl="1" indent="-514350"/>
            <a:r>
              <a:rPr lang="is-IS" dirty="0" smtClean="0"/>
              <a:t>Impolite (will it clean up?)</a:t>
            </a:r>
          </a:p>
          <a:p>
            <a:pPr marL="914400" lvl="1" indent="-514350"/>
            <a:r>
              <a:rPr lang="is-IS" dirty="0" smtClean="0"/>
              <a:t>Impossible (what API is that?)</a:t>
            </a:r>
          </a:p>
          <a:p>
            <a:pPr marL="914400" lvl="1" indent="-51435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597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prstTxWarp prst="textFadeUp">
              <a:avLst/>
            </a:prstTxWarp>
          </a:bodyPr>
          <a:lstStyle/>
          <a:p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MEGADEATH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s-IS" dirty="0" smtClean="0"/>
              <a:t>Processes:</a:t>
            </a:r>
          </a:p>
          <a:p>
            <a:pPr lvl="1"/>
            <a:r>
              <a:rPr lang="is-IS" dirty="0" smtClean="0"/>
              <a:t>Unix signals:</a:t>
            </a:r>
          </a:p>
          <a:p>
            <a:pPr lvl="2"/>
            <a:r>
              <a:rPr lang="is-IS" dirty="0" smtClean="0"/>
              <a:t>SIGINT, can cause system calls to fail with an EINTERRUPTED error code.</a:t>
            </a:r>
          </a:p>
          <a:p>
            <a:pPr lvl="2"/>
            <a:r>
              <a:rPr lang="is-IS" dirty="0" smtClean="0"/>
              <a:t>SIGKILL or SIGTERM just kills them outright</a:t>
            </a:r>
          </a:p>
          <a:p>
            <a:pPr lvl="2"/>
            <a:r>
              <a:rPr lang="is-IS" dirty="0" smtClean="0"/>
              <a:t>Files are closed, memory is released.</a:t>
            </a:r>
          </a:p>
          <a:p>
            <a:pPr lvl="2"/>
            <a:r>
              <a:rPr lang="is-IS" dirty="0" smtClean="0"/>
              <a:t>Buffers are not flushed</a:t>
            </a:r>
          </a:p>
          <a:p>
            <a:pPr lvl="1"/>
            <a:r>
              <a:rPr lang="is-IS" dirty="0" smtClean="0"/>
              <a:t>Windows:</a:t>
            </a:r>
          </a:p>
          <a:p>
            <a:pPr lvl="2"/>
            <a:r>
              <a:rPr lang="is-IS" dirty="0" smtClean="0"/>
              <a:t>TerminateProcess() kills a process outright</a:t>
            </a:r>
          </a:p>
          <a:p>
            <a:pPr lvl="2"/>
            <a:r>
              <a:rPr lang="is-IS" dirty="0" smtClean="0"/>
              <a:t>Files, sockets, are closed, memory released, but buffers are not flushed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9384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prstTxWarp prst="textFadeUp">
              <a:avLst/>
            </a:prstTxWarp>
          </a:bodyPr>
          <a:lstStyle/>
          <a:p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MEGADEATH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s-IS" dirty="0" smtClean="0"/>
              <a:t>Threads:</a:t>
            </a:r>
          </a:p>
          <a:p>
            <a:pPr lvl="1"/>
            <a:r>
              <a:rPr lang="is-IS" dirty="0" smtClean="0"/>
              <a:t>pthreads</a:t>
            </a:r>
          </a:p>
          <a:p>
            <a:pPr lvl="2"/>
            <a:r>
              <a:rPr lang="is-IS" dirty="0" smtClean="0"/>
              <a:t> pthread_cancel() on </a:t>
            </a:r>
            <a:r>
              <a:rPr lang="is-IS" i="1" dirty="0" smtClean="0"/>
              <a:t>cancellation points</a:t>
            </a:r>
            <a:r>
              <a:rPr lang="is-IS" dirty="0" smtClean="0"/>
              <a:t>.</a:t>
            </a:r>
          </a:p>
          <a:p>
            <a:pPr lvl="1"/>
            <a:r>
              <a:rPr lang="is-IS" dirty="0" smtClean="0"/>
              <a:t>Win32</a:t>
            </a:r>
          </a:p>
          <a:p>
            <a:pPr lvl="2"/>
            <a:r>
              <a:rPr lang="en-GB" dirty="0" err="1"/>
              <a:t>TerminateThread</a:t>
            </a:r>
            <a:r>
              <a:rPr lang="en-GB" dirty="0" smtClean="0"/>
              <a:t>() kills the thread dead.</a:t>
            </a:r>
            <a:endParaRPr lang="is-IS" dirty="0" smtClean="0"/>
          </a:p>
          <a:p>
            <a:pPr lvl="1"/>
            <a:r>
              <a:rPr lang="is-IS" dirty="0" smtClean="0"/>
              <a:t>Python</a:t>
            </a:r>
          </a:p>
          <a:p>
            <a:pPr lvl="2"/>
            <a:r>
              <a:rPr lang="is-IS" dirty="0" smtClean="0"/>
              <a:t>Threading.Thread has no kill() method</a:t>
            </a:r>
          </a:p>
          <a:p>
            <a:pPr lvl="3"/>
            <a:r>
              <a:rPr lang="is-IS" dirty="0" smtClean="0"/>
              <a:t>Python resources (references) would not be cleaned up by a hard kill</a:t>
            </a:r>
          </a:p>
          <a:p>
            <a:pPr lvl="3"/>
            <a:r>
              <a:rPr lang="is-IS" dirty="0" smtClean="0"/>
              <a:t>Pthread_cancel() could be used to implement a ‚soft‘ kill but is not available on all platforms.</a:t>
            </a:r>
          </a:p>
          <a:p>
            <a:pPr lvl="3"/>
            <a:r>
              <a:rPr lang="is-IS" dirty="0" smtClean="0"/>
              <a:t>CPython thread switching is synchronized (via GIL) so sending exceptions to threads is technically possible</a:t>
            </a:r>
          </a:p>
          <a:p>
            <a:pPr lvl="4"/>
            <a:r>
              <a:rPr lang="is-IS" smtClean="0"/>
              <a:t>CPython devs haven‘t drunk the Svali yet.</a:t>
            </a:r>
          </a:p>
          <a:p>
            <a:pPr lvl="3"/>
            <a:endParaRPr lang="en-GB" dirty="0" smtClean="0"/>
          </a:p>
          <a:p>
            <a:pPr marL="514350" lvl="1" indent="0">
              <a:buNone/>
            </a:pPr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4168300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prstTxWarp prst="textFadeUp">
              <a:avLst/>
            </a:prstTxWarp>
          </a:bodyPr>
          <a:lstStyle/>
          <a:p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MEGADEATH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Killing processes/threads:</a:t>
            </a:r>
          </a:p>
          <a:p>
            <a:pPr lvl="1"/>
            <a:r>
              <a:rPr lang="is-IS" dirty="0" smtClean="0"/>
              <a:t>If at all possible, it is messy (portability)</a:t>
            </a:r>
          </a:p>
          <a:p>
            <a:pPr lvl="1"/>
            <a:r>
              <a:rPr lang="is-IS" dirty="0" smtClean="0"/>
              <a:t>C++ exception handling is usually not invoked</a:t>
            </a:r>
          </a:p>
          <a:p>
            <a:pPr lvl="1"/>
            <a:r>
              <a:rPr lang="is-IS" dirty="0" smtClean="0"/>
              <a:t>Resources are released, but cleanup not executed</a:t>
            </a:r>
          </a:p>
          <a:p>
            <a:pPr lvl="1"/>
            <a:r>
              <a:rPr lang="is-IS" dirty="0" smtClean="0"/>
              <a:t>Sockets are aborted, causing errors</a:t>
            </a:r>
          </a:p>
          <a:p>
            <a:pPr lvl="1"/>
            <a:r>
              <a:rPr lang="is-IS" dirty="0" smtClean="0"/>
              <a:t>Locks are left un-released</a:t>
            </a:r>
          </a:p>
          <a:p>
            <a:pPr lvl="1"/>
            <a:r>
              <a:rPr lang="is-IS" dirty="0" smtClean="0"/>
              <a:t>Buffers are left un-flushed</a:t>
            </a:r>
          </a:p>
          <a:p>
            <a:pPr lvl="1"/>
            <a:r>
              <a:rPr lang="is-IS" dirty="0" smtClean="0"/>
              <a:t>Karma is left un-balanced</a:t>
            </a:r>
          </a:p>
          <a:p>
            <a:pPr marL="514350" lvl="1" indent="0">
              <a:buNone/>
            </a:pPr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2830136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prstTxWarp prst="textFadeUp">
              <a:avLst/>
            </a:prstTxWarp>
          </a:bodyPr>
          <a:lstStyle/>
          <a:p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MEGADEATH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s-IS" dirty="0" smtClean="0"/>
              <a:t>Tasklets?</a:t>
            </a:r>
          </a:p>
          <a:p>
            <a:pPr lvl="1"/>
            <a:r>
              <a:rPr lang="is-IS" dirty="0" smtClean="0"/>
              <a:t>Tasklet.kill()</a:t>
            </a:r>
          </a:p>
          <a:p>
            <a:pPr lvl="2"/>
            <a:r>
              <a:rPr lang="is-IS" dirty="0" smtClean="0"/>
              <a:t>Sends a TaskletExit exception to the tasklet</a:t>
            </a:r>
          </a:p>
          <a:p>
            <a:pPr lvl="2"/>
            <a:r>
              <a:rPr lang="is-IS" dirty="0" smtClean="0"/>
              <a:t>Immediatelly awakes the target</a:t>
            </a:r>
          </a:p>
          <a:p>
            <a:pPr lvl="3"/>
            <a:r>
              <a:rPr lang="is-IS" dirty="0" smtClean="0"/>
              <a:t>Optional „pending“ delivery mode of exception</a:t>
            </a:r>
          </a:p>
          <a:p>
            <a:pPr lvl="1"/>
            <a:r>
              <a:rPr lang="is-IS" dirty="0" smtClean="0"/>
              <a:t>TaskletExit is BaseException</a:t>
            </a:r>
          </a:p>
          <a:p>
            <a:pPr lvl="2"/>
            <a:r>
              <a:rPr lang="is-IS" dirty="0" smtClean="0"/>
              <a:t>Not caught by regular exception filters which catch Exception objects</a:t>
            </a:r>
          </a:p>
          <a:p>
            <a:pPr lvl="2"/>
            <a:r>
              <a:rPr lang="is-IS" dirty="0" smtClean="0"/>
              <a:t>Normally causes the exception to bubble to the top</a:t>
            </a:r>
          </a:p>
          <a:p>
            <a:pPr lvl="1"/>
            <a:r>
              <a:rPr lang="is-IS" dirty="0" smtClean="0"/>
              <a:t>Finally clauses and context managers run as expected</a:t>
            </a:r>
          </a:p>
          <a:p>
            <a:pPr marL="914400" lvl="2" indent="0">
              <a:buNone/>
            </a:pPr>
            <a:endParaRPr lang="is-IS" dirty="0" smtClean="0"/>
          </a:p>
          <a:p>
            <a:pPr marL="514350" lvl="1" indent="0">
              <a:buNone/>
            </a:pPr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3819160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prstTxWarp prst="textFadeUp">
              <a:avLst/>
            </a:prstTxWarp>
          </a:bodyPr>
          <a:lstStyle/>
          <a:p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Microlife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Killing tasklets is synchronous</a:t>
            </a:r>
          </a:p>
          <a:p>
            <a:pPr lvl="1"/>
            <a:r>
              <a:rPr lang="is-IS" dirty="0" smtClean="0"/>
              <a:t>It is like sending a message to a blocking method</a:t>
            </a:r>
          </a:p>
          <a:p>
            <a:r>
              <a:rPr lang="is-IS" dirty="0" smtClean="0"/>
              <a:t>Killing tasklets is not killing</a:t>
            </a:r>
          </a:p>
          <a:p>
            <a:pPr lvl="1"/>
            <a:r>
              <a:rPr lang="is-IS" dirty="0" smtClean="0"/>
              <a:t>It is merely raising an exception</a:t>
            </a:r>
          </a:p>
          <a:p>
            <a:pPr lvl="2"/>
            <a:r>
              <a:rPr lang="is-IS" dirty="0" smtClean="0"/>
              <a:t>It can even be caught, logged, handled, etc.</a:t>
            </a:r>
          </a:p>
          <a:p>
            <a:r>
              <a:rPr lang="is-IS" dirty="0" smtClean="0"/>
              <a:t>Killing tasklet is not a system operation</a:t>
            </a:r>
          </a:p>
          <a:p>
            <a:pPr lvl="1"/>
            <a:r>
              <a:rPr lang="is-IS" dirty="0" smtClean="0"/>
              <a:t>It invokes the language‘s native exception handling (unlike, e.g. C++)</a:t>
            </a:r>
          </a:p>
          <a:p>
            <a:pPr marL="514350" lvl="1" indent="0">
              <a:buNone/>
            </a:pPr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3055378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prstTxWarp prst="textFadeUp">
              <a:avLst/>
            </a:prstTxWarp>
          </a:bodyPr>
          <a:lstStyle/>
          <a:p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Microlife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Now we have an out-of-band way of sending messages to workers! </a:t>
            </a:r>
          </a:p>
          <a:p>
            <a:r>
              <a:rPr lang="is-IS" dirty="0" smtClean="0"/>
              <a:t>Code written with proper try/finally scopes works as expected.</a:t>
            </a:r>
          </a:p>
          <a:p>
            <a:r>
              <a:rPr lang="is-IS" dirty="0" smtClean="0"/>
              <a:t>Other apis and other exceptions can be used:</a:t>
            </a:r>
          </a:p>
          <a:p>
            <a:pPr lvl="1"/>
            <a:r>
              <a:rPr lang="is-IS" dirty="0" smtClean="0"/>
              <a:t>Tasklet.kill(pending=True) # new feature</a:t>
            </a:r>
          </a:p>
          <a:p>
            <a:pPr lvl="1"/>
            <a:r>
              <a:rPr lang="is-IS" dirty="0" smtClean="0"/>
              <a:t>Tasklet.throw(exc, val, tb, pending=False)</a:t>
            </a:r>
          </a:p>
          <a:p>
            <a:endParaRPr lang="is-IS" dirty="0" smtClean="0"/>
          </a:p>
          <a:p>
            <a:pPr marL="514350" lvl="1" indent="0">
              <a:buNone/>
            </a:pPr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980817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prstTxWarp prst="textFadeUp">
              <a:avLst/>
            </a:prstTxWarp>
          </a:bodyPr>
          <a:lstStyle/>
          <a:p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Microlife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Examples: SocketServer.py</a:t>
            </a:r>
          </a:p>
          <a:p>
            <a:pPr marL="0" indent="0">
              <a:buNone/>
            </a:pPr>
            <a:endParaRPr lang="is-IS" dirty="0" smtClean="0"/>
          </a:p>
          <a:p>
            <a:endParaRPr lang="is-I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67544" y="2348880"/>
            <a:ext cx="8568952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100" b="1" dirty="0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    </a:t>
            </a:r>
            <a:r>
              <a:rPr lang="en-US" sz="1100" b="1" dirty="0" err="1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def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 </a:t>
            </a:r>
            <a:r>
              <a:rPr lang="en-US" sz="1100" dirty="0" smtClean="0">
                <a:solidFill>
                  <a:srgbClr val="0000FF"/>
                </a:solidFill>
                <a:effectLst/>
                <a:latin typeface="Courier New"/>
                <a:ea typeface="Calibri"/>
                <a:cs typeface="Times New Roman"/>
              </a:rPr>
              <a:t>serve_forever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(</a:t>
            </a:r>
            <a:r>
              <a:rPr lang="en-US" sz="1100" dirty="0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self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, </a:t>
            </a:r>
            <a:r>
              <a:rPr lang="en-US" sz="1600" dirty="0" err="1" smtClean="0">
                <a:effectLst/>
                <a:latin typeface="Courier New"/>
                <a:ea typeface="Calibri"/>
                <a:cs typeface="Times New Roman"/>
              </a:rPr>
              <a:t>poll_interval</a:t>
            </a:r>
            <a:r>
              <a:rPr lang="en-US" sz="1600" dirty="0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=0.5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):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        </a:t>
            </a:r>
            <a:r>
              <a:rPr lang="en-US" sz="1100" i="1" dirty="0" smtClean="0">
                <a:solidFill>
                  <a:srgbClr val="BA2121"/>
                </a:solidFill>
                <a:effectLst/>
                <a:latin typeface="Courier New"/>
                <a:ea typeface="Calibri"/>
                <a:cs typeface="Times New Roman"/>
              </a:rPr>
              <a:t>"""Handle one request at a time until shutdown.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i="1" dirty="0" smtClean="0">
                <a:solidFill>
                  <a:srgbClr val="BA2121"/>
                </a:solidFill>
                <a:effectLst/>
                <a:latin typeface="Courier New"/>
                <a:ea typeface="Calibri"/>
                <a:cs typeface="Times New Roman"/>
              </a:rPr>
              <a:t> 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i="1" dirty="0" smtClean="0">
                <a:solidFill>
                  <a:srgbClr val="BA2121"/>
                </a:solidFill>
                <a:effectLst/>
                <a:latin typeface="Courier New"/>
                <a:ea typeface="Calibri"/>
                <a:cs typeface="Times New Roman"/>
              </a:rPr>
              <a:t>        Polls for shutdown every </a:t>
            </a:r>
            <a:r>
              <a:rPr lang="en-US" sz="1100" i="1" dirty="0" err="1" smtClean="0">
                <a:solidFill>
                  <a:srgbClr val="BA2121"/>
                </a:solidFill>
                <a:effectLst/>
                <a:latin typeface="Courier New"/>
                <a:ea typeface="Calibri"/>
                <a:cs typeface="Times New Roman"/>
              </a:rPr>
              <a:t>poll_interval</a:t>
            </a:r>
            <a:r>
              <a:rPr lang="en-US" sz="1100" i="1" dirty="0" smtClean="0">
                <a:solidFill>
                  <a:srgbClr val="BA2121"/>
                </a:solidFill>
                <a:effectLst/>
                <a:latin typeface="Courier New"/>
                <a:ea typeface="Calibri"/>
                <a:cs typeface="Times New Roman"/>
              </a:rPr>
              <a:t> seconds. Ignores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i="1" dirty="0" smtClean="0">
                <a:solidFill>
                  <a:srgbClr val="BA2121"/>
                </a:solidFill>
                <a:effectLst/>
                <a:latin typeface="Courier New"/>
                <a:ea typeface="Calibri"/>
                <a:cs typeface="Times New Roman"/>
              </a:rPr>
              <a:t>        </a:t>
            </a:r>
            <a:r>
              <a:rPr lang="en-US" sz="1100" i="1" dirty="0" err="1" smtClean="0">
                <a:solidFill>
                  <a:srgbClr val="BA2121"/>
                </a:solidFill>
                <a:effectLst/>
                <a:latin typeface="Courier New"/>
                <a:ea typeface="Calibri"/>
                <a:cs typeface="Times New Roman"/>
              </a:rPr>
              <a:t>self.timeout</a:t>
            </a:r>
            <a:r>
              <a:rPr lang="en-US" sz="1100" i="1" dirty="0" smtClean="0">
                <a:solidFill>
                  <a:srgbClr val="BA2121"/>
                </a:solidFill>
                <a:effectLst/>
                <a:latin typeface="Courier New"/>
                <a:ea typeface="Calibri"/>
                <a:cs typeface="Times New Roman"/>
              </a:rPr>
              <a:t>. If you need to do periodic tasks, do them in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i="1" dirty="0" smtClean="0">
                <a:solidFill>
                  <a:srgbClr val="BA2121"/>
                </a:solidFill>
                <a:effectLst/>
                <a:latin typeface="Courier New"/>
                <a:ea typeface="Calibri"/>
                <a:cs typeface="Times New Roman"/>
              </a:rPr>
              <a:t>        another thread.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i="1" dirty="0" smtClean="0">
                <a:solidFill>
                  <a:srgbClr val="BA2121"/>
                </a:solidFill>
                <a:effectLst/>
                <a:latin typeface="Courier New"/>
                <a:ea typeface="Calibri"/>
                <a:cs typeface="Times New Roman"/>
              </a:rPr>
              <a:t>        """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        </a:t>
            </a:r>
            <a:r>
              <a:rPr lang="en-US" sz="1100" dirty="0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self</a:t>
            </a:r>
            <a:r>
              <a:rPr lang="en-US" sz="1100" dirty="0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.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__</a:t>
            </a:r>
            <a:r>
              <a:rPr lang="en-US" sz="1100" dirty="0" err="1" smtClean="0">
                <a:effectLst/>
                <a:latin typeface="Courier New"/>
                <a:ea typeface="Calibri"/>
                <a:cs typeface="Times New Roman"/>
              </a:rPr>
              <a:t>is_shut_down</a:t>
            </a:r>
            <a:r>
              <a:rPr lang="en-US" sz="1100" dirty="0" err="1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.</a:t>
            </a:r>
            <a:r>
              <a:rPr lang="en-US" sz="1100" dirty="0" err="1" smtClean="0">
                <a:effectLst/>
                <a:latin typeface="Courier New"/>
                <a:ea typeface="Calibri"/>
                <a:cs typeface="Times New Roman"/>
              </a:rPr>
              <a:t>clear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()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        </a:t>
            </a:r>
            <a:r>
              <a:rPr lang="en-US" sz="1100" b="1" dirty="0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try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: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            </a:t>
            </a:r>
            <a:r>
              <a:rPr lang="en-US" sz="1600" b="1" u="wavyHeavy" dirty="0" smtClean="0">
                <a:solidFill>
                  <a:srgbClr val="008000"/>
                </a:solidFill>
                <a:effectLst/>
                <a:uFill>
                  <a:solidFill>
                    <a:srgbClr val="FF0000"/>
                  </a:solidFill>
                </a:uFill>
                <a:latin typeface="Courier New"/>
                <a:ea typeface="Calibri"/>
                <a:cs typeface="Times New Roman"/>
              </a:rPr>
              <a:t>while</a:t>
            </a:r>
            <a:r>
              <a:rPr lang="en-US" sz="1600" u="wavyHeavy" dirty="0" smtClean="0">
                <a:effectLst/>
                <a:uFill>
                  <a:solidFill>
                    <a:srgbClr val="FF0000"/>
                  </a:solidFill>
                </a:uFill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u="wavyHeavy" dirty="0" smtClean="0">
                <a:solidFill>
                  <a:srgbClr val="AA22FF"/>
                </a:solidFill>
                <a:effectLst/>
                <a:uFill>
                  <a:solidFill>
                    <a:srgbClr val="FF0000"/>
                  </a:solidFill>
                </a:uFill>
                <a:latin typeface="Courier New"/>
                <a:ea typeface="Calibri"/>
                <a:cs typeface="Times New Roman"/>
              </a:rPr>
              <a:t>not</a:t>
            </a:r>
            <a:r>
              <a:rPr lang="en-US" sz="1600" u="wavyHeavy" dirty="0" smtClean="0">
                <a:effectLst/>
                <a:uFill>
                  <a:solidFill>
                    <a:srgbClr val="FF0000"/>
                  </a:solidFill>
                </a:uFill>
                <a:latin typeface="Courier New"/>
                <a:ea typeface="Calibri"/>
                <a:cs typeface="Times New Roman"/>
              </a:rPr>
              <a:t> </a:t>
            </a:r>
            <a:r>
              <a:rPr lang="en-US" sz="1600" u="wavyHeavy" dirty="0" smtClean="0">
                <a:solidFill>
                  <a:srgbClr val="008000"/>
                </a:solidFill>
                <a:effectLst/>
                <a:uFill>
                  <a:solidFill>
                    <a:srgbClr val="FF0000"/>
                  </a:solidFill>
                </a:uFill>
                <a:latin typeface="Courier New"/>
                <a:ea typeface="Calibri"/>
                <a:cs typeface="Times New Roman"/>
              </a:rPr>
              <a:t>self</a:t>
            </a:r>
            <a:r>
              <a:rPr lang="en-US" sz="1600" u="wavyHeavy" dirty="0" smtClean="0">
                <a:solidFill>
                  <a:srgbClr val="666666"/>
                </a:solidFill>
                <a:effectLst/>
                <a:uFill>
                  <a:solidFill>
                    <a:srgbClr val="FF0000"/>
                  </a:solidFill>
                </a:uFill>
                <a:latin typeface="Courier New"/>
                <a:ea typeface="Calibri"/>
                <a:cs typeface="Times New Roman"/>
              </a:rPr>
              <a:t>.</a:t>
            </a:r>
            <a:r>
              <a:rPr lang="en-US" sz="1600" u="wavyHeavy" dirty="0" smtClean="0">
                <a:effectLst/>
                <a:uFill>
                  <a:solidFill>
                    <a:srgbClr val="FF0000"/>
                  </a:solidFill>
                </a:uFill>
                <a:latin typeface="Courier New"/>
                <a:ea typeface="Calibri"/>
                <a:cs typeface="Times New Roman"/>
              </a:rPr>
              <a:t>__</a:t>
            </a:r>
            <a:r>
              <a:rPr lang="en-US" sz="1600" u="wavyHeavy" dirty="0" err="1" smtClean="0">
                <a:effectLst/>
                <a:uFill>
                  <a:solidFill>
                    <a:srgbClr val="FF0000"/>
                  </a:solidFill>
                </a:uFill>
                <a:latin typeface="Courier New"/>
                <a:ea typeface="Calibri"/>
                <a:cs typeface="Times New Roman"/>
              </a:rPr>
              <a:t>shutdown_request</a:t>
            </a:r>
            <a:r>
              <a:rPr lang="en-US" sz="1600" dirty="0" smtClean="0">
                <a:effectLst/>
                <a:latin typeface="Courier New"/>
                <a:ea typeface="Calibri"/>
                <a:cs typeface="Times New Roman"/>
              </a:rPr>
              <a:t>:</a:t>
            </a:r>
            <a:endParaRPr lang="en-GB" sz="16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                </a:t>
            </a:r>
            <a:r>
              <a:rPr lang="en-US" sz="1100" i="1" dirty="0" smtClean="0">
                <a:solidFill>
                  <a:srgbClr val="408080"/>
                </a:solidFill>
                <a:effectLst/>
                <a:latin typeface="Courier New"/>
                <a:ea typeface="Calibri"/>
                <a:cs typeface="Times New Roman"/>
              </a:rPr>
              <a:t># XXX: Consider using another file descriptor or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                </a:t>
            </a:r>
            <a:r>
              <a:rPr lang="en-US" sz="1100" i="1" dirty="0" smtClean="0">
                <a:solidFill>
                  <a:srgbClr val="408080"/>
                </a:solidFill>
                <a:effectLst/>
                <a:latin typeface="Courier New"/>
                <a:ea typeface="Calibri"/>
                <a:cs typeface="Times New Roman"/>
              </a:rPr>
              <a:t># connecting to the socket to wake this up instead of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                </a:t>
            </a:r>
            <a:r>
              <a:rPr lang="en-US" sz="1100" i="1" dirty="0" smtClean="0">
                <a:solidFill>
                  <a:srgbClr val="408080"/>
                </a:solidFill>
                <a:effectLst/>
                <a:latin typeface="Courier New"/>
                <a:ea typeface="Calibri"/>
                <a:cs typeface="Times New Roman"/>
              </a:rPr>
              <a:t># polling. Polling reduces our responsiveness to a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                </a:t>
            </a:r>
            <a:r>
              <a:rPr lang="en-US" sz="1100" i="1" dirty="0" smtClean="0">
                <a:solidFill>
                  <a:srgbClr val="408080"/>
                </a:solidFill>
                <a:effectLst/>
                <a:latin typeface="Courier New"/>
                <a:ea typeface="Calibri"/>
                <a:cs typeface="Times New Roman"/>
              </a:rPr>
              <a:t># shutdown request and wastes </a:t>
            </a:r>
            <a:r>
              <a:rPr lang="en-US" sz="1100" i="1" dirty="0" err="1" smtClean="0">
                <a:solidFill>
                  <a:srgbClr val="408080"/>
                </a:solidFill>
                <a:effectLst/>
                <a:latin typeface="Courier New"/>
                <a:ea typeface="Calibri"/>
                <a:cs typeface="Times New Roman"/>
              </a:rPr>
              <a:t>cpu</a:t>
            </a:r>
            <a:r>
              <a:rPr lang="en-US" sz="1100" i="1" dirty="0" smtClean="0">
                <a:solidFill>
                  <a:srgbClr val="408080"/>
                </a:solidFill>
                <a:effectLst/>
                <a:latin typeface="Courier New"/>
                <a:ea typeface="Calibri"/>
                <a:cs typeface="Times New Roman"/>
              </a:rPr>
              <a:t> at all other times.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                r, w, e </a:t>
            </a:r>
            <a:r>
              <a:rPr lang="en-US" sz="1100" dirty="0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=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 </a:t>
            </a:r>
            <a:r>
              <a:rPr lang="en-US" sz="1100" dirty="0" err="1" smtClean="0">
                <a:effectLst/>
                <a:latin typeface="Courier New"/>
                <a:ea typeface="Calibri"/>
                <a:cs typeface="Times New Roman"/>
              </a:rPr>
              <a:t>select</a:t>
            </a:r>
            <a:r>
              <a:rPr lang="en-US" sz="1100" dirty="0" err="1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.</a:t>
            </a:r>
            <a:r>
              <a:rPr lang="en-US" sz="1100" dirty="0" err="1" smtClean="0">
                <a:effectLst/>
                <a:latin typeface="Courier New"/>
                <a:ea typeface="Calibri"/>
                <a:cs typeface="Times New Roman"/>
              </a:rPr>
              <a:t>select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([</a:t>
            </a:r>
            <a:r>
              <a:rPr lang="en-US" sz="1100" dirty="0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self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], [], [], </a:t>
            </a:r>
            <a:r>
              <a:rPr lang="en-US" sz="1600" u="wavyHeavy" dirty="0" err="1" smtClean="0">
                <a:effectLst/>
                <a:uFill>
                  <a:solidFill>
                    <a:srgbClr val="FF0000"/>
                  </a:solidFill>
                </a:uFill>
                <a:latin typeface="Courier New"/>
                <a:ea typeface="Calibri"/>
                <a:cs typeface="Times New Roman"/>
              </a:rPr>
              <a:t>poll_interval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)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                </a:t>
            </a:r>
            <a:r>
              <a:rPr lang="en-US" sz="1100" b="1" dirty="0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if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 </a:t>
            </a:r>
            <a:r>
              <a:rPr lang="en-US" sz="1100" dirty="0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self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 </a:t>
            </a:r>
            <a:r>
              <a:rPr lang="en-US" sz="1100" b="1" dirty="0" smtClean="0">
                <a:solidFill>
                  <a:srgbClr val="AA22FF"/>
                </a:solidFill>
                <a:effectLst/>
                <a:latin typeface="Courier New"/>
                <a:ea typeface="Calibri"/>
                <a:cs typeface="Times New Roman"/>
              </a:rPr>
              <a:t>in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 r: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                    </a:t>
            </a:r>
            <a:r>
              <a:rPr lang="en-US" sz="1100" dirty="0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self</a:t>
            </a:r>
            <a:r>
              <a:rPr lang="en-US" sz="1100" dirty="0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.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_</a:t>
            </a:r>
            <a:r>
              <a:rPr lang="en-US" sz="1100" dirty="0" err="1" smtClean="0">
                <a:effectLst/>
                <a:latin typeface="Courier New"/>
                <a:ea typeface="Calibri"/>
                <a:cs typeface="Times New Roman"/>
              </a:rPr>
              <a:t>handle_request_noblock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()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        </a:t>
            </a:r>
            <a:r>
              <a:rPr lang="en-US" sz="1100" b="1" dirty="0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finally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: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            </a:t>
            </a:r>
            <a:r>
              <a:rPr lang="en-US" sz="1100" dirty="0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self</a:t>
            </a:r>
            <a:r>
              <a:rPr lang="en-US" sz="1100" dirty="0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.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__</a:t>
            </a:r>
            <a:r>
              <a:rPr lang="en-US" sz="1100" dirty="0" err="1" smtClean="0">
                <a:effectLst/>
                <a:latin typeface="Courier New"/>
                <a:ea typeface="Calibri"/>
                <a:cs typeface="Times New Roman"/>
              </a:rPr>
              <a:t>shutdown_request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 </a:t>
            </a:r>
            <a:r>
              <a:rPr lang="en-US" sz="1100" dirty="0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=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 </a:t>
            </a:r>
            <a:r>
              <a:rPr lang="en-US" sz="1100" dirty="0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False</a:t>
            </a:r>
            <a:endParaRPr lang="en-GB" sz="105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            </a:t>
            </a:r>
            <a:r>
              <a:rPr lang="en-US" sz="1100" dirty="0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self</a:t>
            </a:r>
            <a:r>
              <a:rPr lang="en-US" sz="1100" dirty="0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.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__</a:t>
            </a:r>
            <a:r>
              <a:rPr lang="en-US" sz="1100" dirty="0" err="1" smtClean="0">
                <a:effectLst/>
                <a:latin typeface="Courier New"/>
                <a:ea typeface="Calibri"/>
                <a:cs typeface="Times New Roman"/>
              </a:rPr>
              <a:t>is_shut_down</a:t>
            </a:r>
            <a:r>
              <a:rPr lang="en-US" sz="1100" dirty="0" err="1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.</a:t>
            </a:r>
            <a:r>
              <a:rPr lang="en-US" sz="1100" dirty="0" err="1" smtClean="0">
                <a:effectLst/>
                <a:latin typeface="Courier New"/>
                <a:ea typeface="Calibri"/>
                <a:cs typeface="Times New Roman"/>
              </a:rPr>
              <a:t>set</a:t>
            </a:r>
            <a:r>
              <a:rPr lang="en-US" sz="1100" dirty="0" smtClean="0">
                <a:effectLst/>
                <a:latin typeface="Courier New"/>
                <a:ea typeface="Calibri"/>
                <a:cs typeface="Times New Roman"/>
              </a:rPr>
              <a:t>()</a:t>
            </a:r>
            <a:endParaRPr lang="en-GB" sz="105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09843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prstTxWarp prst="textFadeUp">
              <a:avLst/>
            </a:prstTxWarp>
          </a:bodyPr>
          <a:lstStyle/>
          <a:p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Microlife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Examples: baseCorporation.py</a:t>
            </a:r>
          </a:p>
          <a:p>
            <a:pPr marL="0" indent="0">
              <a:buNone/>
            </a:pPr>
            <a:endParaRPr lang="is-IS" dirty="0" smtClean="0"/>
          </a:p>
          <a:p>
            <a:endParaRPr lang="is-I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79512" y="2348880"/>
            <a:ext cx="885698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100" b="1" dirty="0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        </a:t>
            </a:r>
            <a:r>
              <a:rPr lang="en-US" sz="1200" b="1" dirty="0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while</a:t>
            </a:r>
            <a:r>
              <a:rPr lang="en-US" sz="1200" dirty="0" smtClean="0">
                <a:effectLst/>
                <a:latin typeface="Courier New"/>
                <a:ea typeface="Calibri"/>
                <a:cs typeface="Times New Roman"/>
              </a:rPr>
              <a:t> </a:t>
            </a:r>
            <a:r>
              <a:rPr lang="en-US" sz="1200" dirty="0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True</a:t>
            </a:r>
            <a:r>
              <a:rPr lang="en-US" sz="1200" dirty="0" smtClean="0">
                <a:effectLst/>
                <a:latin typeface="Courier New"/>
                <a:ea typeface="Calibri"/>
                <a:cs typeface="Times New Roman"/>
              </a:rPr>
              <a:t>:</a:t>
            </a:r>
            <a:endParaRPr lang="en-GB" sz="12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200" dirty="0" smtClean="0">
                <a:effectLst/>
                <a:latin typeface="Courier New"/>
                <a:ea typeface="Calibri"/>
                <a:cs typeface="Times New Roman"/>
              </a:rPr>
              <a:t>            </a:t>
            </a:r>
            <a:r>
              <a:rPr lang="en-US" sz="1200" dirty="0" err="1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self</a:t>
            </a:r>
            <a:r>
              <a:rPr lang="en-US" sz="1200" dirty="0" err="1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.</a:t>
            </a:r>
            <a:r>
              <a:rPr lang="en-US" sz="1200" dirty="0" err="1" smtClean="0">
                <a:effectLst/>
                <a:latin typeface="Courier New"/>
                <a:ea typeface="Calibri"/>
                <a:cs typeface="Times New Roman"/>
              </a:rPr>
              <a:t>LogInfo</a:t>
            </a:r>
            <a:r>
              <a:rPr lang="en-US" sz="1200" dirty="0" smtClean="0">
                <a:effectLst/>
                <a:latin typeface="Courier New"/>
                <a:ea typeface="Calibri"/>
                <a:cs typeface="Times New Roman"/>
              </a:rPr>
              <a:t>(</a:t>
            </a:r>
            <a:r>
              <a:rPr lang="en-US" sz="1200" dirty="0" smtClean="0">
                <a:solidFill>
                  <a:srgbClr val="BA2121"/>
                </a:solidFill>
                <a:effectLst/>
                <a:latin typeface="Courier New"/>
                <a:ea typeface="Calibri"/>
                <a:cs typeface="Times New Roman"/>
              </a:rPr>
              <a:t>"</a:t>
            </a:r>
            <a:r>
              <a:rPr lang="en-US" sz="1200" dirty="0" err="1" smtClean="0">
                <a:solidFill>
                  <a:srgbClr val="BA2121"/>
                </a:solidFill>
                <a:effectLst/>
                <a:latin typeface="Courier New"/>
                <a:ea typeface="Calibri"/>
                <a:cs typeface="Times New Roman"/>
              </a:rPr>
              <a:t>RunContactUpdates</a:t>
            </a:r>
            <a:r>
              <a:rPr lang="en-US" sz="1200" dirty="0" smtClean="0">
                <a:solidFill>
                  <a:srgbClr val="BA2121"/>
                </a:solidFill>
                <a:effectLst/>
                <a:latin typeface="Courier New"/>
                <a:ea typeface="Calibri"/>
                <a:cs typeface="Times New Roman"/>
              </a:rPr>
              <a:t> sleeping for"</a:t>
            </a:r>
            <a:r>
              <a:rPr lang="en-US" sz="1200" dirty="0" smtClean="0">
                <a:effectLst/>
                <a:latin typeface="Courier New"/>
                <a:ea typeface="Calibri"/>
                <a:cs typeface="Times New Roman"/>
              </a:rPr>
              <a:t>, CONTACT_UPDATE_SLEEPTIME, </a:t>
            </a:r>
            <a:r>
              <a:rPr lang="en-US" sz="1200" dirty="0" smtClean="0">
                <a:solidFill>
                  <a:srgbClr val="BA2121"/>
                </a:solidFill>
                <a:effectLst/>
                <a:latin typeface="Courier New"/>
                <a:ea typeface="Calibri"/>
                <a:cs typeface="Times New Roman"/>
              </a:rPr>
              <a:t>"minutes"</a:t>
            </a:r>
            <a:r>
              <a:rPr lang="en-US" sz="1200" dirty="0" smtClean="0">
                <a:effectLst/>
                <a:latin typeface="Courier New"/>
                <a:ea typeface="Calibri"/>
                <a:cs typeface="Times New Roman"/>
              </a:rPr>
              <a:t>)</a:t>
            </a:r>
            <a:endParaRPr lang="en-GB" sz="12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200" dirty="0" smtClean="0">
                <a:effectLst/>
                <a:latin typeface="Courier New"/>
                <a:ea typeface="Calibri"/>
                <a:cs typeface="Times New Roman"/>
              </a:rPr>
              <a:t>            </a:t>
            </a:r>
            <a:r>
              <a:rPr lang="en-US" sz="1200" dirty="0" err="1" smtClean="0">
                <a:effectLst/>
                <a:latin typeface="Courier New"/>
                <a:ea typeface="Calibri"/>
                <a:cs typeface="Times New Roman"/>
              </a:rPr>
              <a:t>blue</a:t>
            </a:r>
            <a:r>
              <a:rPr lang="en-US" sz="1200" dirty="0" err="1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.</a:t>
            </a:r>
            <a:r>
              <a:rPr lang="en-US" sz="1200" dirty="0" err="1" smtClean="0">
                <a:effectLst/>
                <a:latin typeface="Courier New"/>
                <a:ea typeface="Calibri"/>
                <a:cs typeface="Times New Roman"/>
              </a:rPr>
              <a:t>pyos</a:t>
            </a:r>
            <a:r>
              <a:rPr lang="en-US" sz="1200" dirty="0" err="1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.</a:t>
            </a:r>
            <a:r>
              <a:rPr lang="en-US" sz="1200" dirty="0" err="1" smtClean="0">
                <a:effectLst/>
                <a:latin typeface="Courier New"/>
                <a:ea typeface="Calibri"/>
                <a:cs typeface="Times New Roman"/>
              </a:rPr>
              <a:t>synchro</a:t>
            </a:r>
            <a:r>
              <a:rPr lang="en-US" sz="1200" dirty="0" err="1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.</a:t>
            </a:r>
            <a:r>
              <a:rPr lang="en-US" sz="1200" dirty="0" err="1" smtClean="0">
                <a:effectLst/>
                <a:latin typeface="Courier New"/>
                <a:ea typeface="Calibri"/>
                <a:cs typeface="Times New Roman"/>
              </a:rPr>
              <a:t>SleepWallclock</a:t>
            </a:r>
            <a:r>
              <a:rPr lang="en-US" sz="1200" dirty="0" smtClean="0">
                <a:effectLst/>
                <a:latin typeface="Courier New"/>
                <a:ea typeface="Calibri"/>
                <a:cs typeface="Times New Roman"/>
              </a:rPr>
              <a:t>(</a:t>
            </a:r>
            <a:r>
              <a:rPr lang="en-US" sz="1200" dirty="0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1000</a:t>
            </a:r>
            <a:r>
              <a:rPr lang="en-US" sz="1200" dirty="0" smtClean="0">
                <a:effectLst/>
                <a:latin typeface="Courier New"/>
                <a:ea typeface="Calibri"/>
                <a:cs typeface="Times New Roman"/>
              </a:rPr>
              <a:t> </a:t>
            </a:r>
            <a:r>
              <a:rPr lang="en-US" sz="1200" dirty="0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*</a:t>
            </a:r>
            <a:r>
              <a:rPr lang="en-US" sz="1200" dirty="0" smtClean="0">
                <a:effectLst/>
                <a:latin typeface="Courier New"/>
                <a:ea typeface="Calibri"/>
                <a:cs typeface="Times New Roman"/>
              </a:rPr>
              <a:t> </a:t>
            </a:r>
            <a:r>
              <a:rPr lang="en-US" sz="1200" dirty="0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60</a:t>
            </a:r>
            <a:r>
              <a:rPr lang="en-US" sz="1200" dirty="0" smtClean="0">
                <a:effectLst/>
                <a:latin typeface="Courier New"/>
                <a:ea typeface="Calibri"/>
                <a:cs typeface="Times New Roman"/>
              </a:rPr>
              <a:t> </a:t>
            </a:r>
            <a:r>
              <a:rPr lang="en-US" sz="1200" dirty="0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*</a:t>
            </a:r>
            <a:r>
              <a:rPr lang="en-US" sz="1200" dirty="0" smtClean="0">
                <a:effectLst/>
                <a:latin typeface="Courier New"/>
                <a:ea typeface="Calibri"/>
                <a:cs typeface="Times New Roman"/>
              </a:rPr>
              <a:t> CONTACT_UPDATE_SLEEPTIME)</a:t>
            </a:r>
            <a:endParaRPr lang="en-GB" sz="12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200" dirty="0" smtClean="0">
                <a:effectLst/>
                <a:latin typeface="Courier New"/>
                <a:ea typeface="Calibri"/>
                <a:cs typeface="Times New Roman"/>
              </a:rPr>
              <a:t>            </a:t>
            </a:r>
            <a:r>
              <a:rPr lang="en-US" sz="1200" b="1" dirty="0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if</a:t>
            </a:r>
            <a:r>
              <a:rPr lang="en-US" sz="1200" dirty="0" smtClean="0">
                <a:effectLst/>
                <a:latin typeface="Courier New"/>
                <a:ea typeface="Calibri"/>
                <a:cs typeface="Times New Roman"/>
              </a:rPr>
              <a:t> </a:t>
            </a:r>
            <a:r>
              <a:rPr lang="en-US" sz="1200" b="1" dirty="0" smtClean="0">
                <a:solidFill>
                  <a:srgbClr val="AA22FF"/>
                </a:solidFill>
                <a:effectLst/>
                <a:latin typeface="Courier New"/>
                <a:ea typeface="Calibri"/>
                <a:cs typeface="Times New Roman"/>
              </a:rPr>
              <a:t>not</a:t>
            </a:r>
            <a:r>
              <a:rPr lang="en-US" sz="1200" dirty="0" smtClean="0">
                <a:effectLst/>
                <a:latin typeface="Courier New"/>
                <a:ea typeface="Calibri"/>
                <a:cs typeface="Times New Roman"/>
              </a:rPr>
              <a:t> </a:t>
            </a:r>
            <a:r>
              <a:rPr lang="en-US" sz="1200" dirty="0" err="1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self</a:t>
            </a:r>
            <a:r>
              <a:rPr lang="en-US" sz="1200" dirty="0" err="1" smtClean="0">
                <a:solidFill>
                  <a:srgbClr val="666666"/>
                </a:solidFill>
                <a:effectLst/>
                <a:latin typeface="Courier New"/>
                <a:ea typeface="Calibri"/>
                <a:cs typeface="Times New Roman"/>
              </a:rPr>
              <a:t>.</a:t>
            </a:r>
            <a:r>
              <a:rPr lang="en-US" sz="1200" dirty="0" err="1" smtClean="0">
                <a:effectLst/>
                <a:latin typeface="Courier New"/>
                <a:ea typeface="Calibri"/>
                <a:cs typeface="Times New Roman"/>
              </a:rPr>
              <a:t>running</a:t>
            </a:r>
            <a:r>
              <a:rPr lang="en-US" sz="1200" dirty="0" smtClean="0">
                <a:effectLst/>
                <a:latin typeface="Courier New"/>
                <a:ea typeface="Calibri"/>
                <a:cs typeface="Times New Roman"/>
              </a:rPr>
              <a:t>:</a:t>
            </a:r>
            <a:endParaRPr lang="en-GB" sz="12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200" dirty="0" smtClean="0">
                <a:effectLst/>
                <a:latin typeface="Courier New"/>
                <a:ea typeface="Calibri"/>
                <a:cs typeface="Times New Roman"/>
              </a:rPr>
              <a:t>                </a:t>
            </a:r>
            <a:r>
              <a:rPr lang="en-US" sz="1200" b="1" dirty="0" smtClean="0">
                <a:solidFill>
                  <a:srgbClr val="008000"/>
                </a:solidFill>
                <a:effectLst/>
                <a:latin typeface="Courier New"/>
                <a:ea typeface="Calibri"/>
                <a:cs typeface="Times New Roman"/>
              </a:rPr>
              <a:t>return</a:t>
            </a:r>
          </a:p>
          <a:p>
            <a:pPr>
              <a:spcAft>
                <a:spcPts val="0"/>
              </a:spcAft>
            </a:pPr>
            <a:r>
              <a:rPr lang="en-US" sz="1200" b="1" dirty="0" smtClean="0">
                <a:solidFill>
                  <a:srgbClr val="008000"/>
                </a:solidFill>
                <a:latin typeface="Courier New"/>
                <a:ea typeface="Calibri"/>
                <a:cs typeface="Times New Roman"/>
              </a:rPr>
              <a:t>	  …</a:t>
            </a:r>
            <a:endParaRPr lang="en-GB" sz="12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050" dirty="0">
                <a:solidFill>
                  <a:srgbClr val="1F497D"/>
                </a:solidFill>
                <a:ea typeface="Calibri"/>
                <a:cs typeface="Times New Roman"/>
              </a:rPr>
              <a:t> </a:t>
            </a:r>
            <a:endParaRPr lang="en-GB" sz="105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7209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prstTxWarp prst="textFadeUp">
              <a:avLst/>
            </a:prstTxWarp>
          </a:bodyPr>
          <a:lstStyle/>
          <a:p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Dust UI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s-IS" dirty="0" smtClean="0"/>
              <a:t>UI code can be many tasklets doing things, e.g. Waiting for input.</a:t>
            </a:r>
          </a:p>
          <a:p>
            <a:r>
              <a:rPr lang="is-IS" dirty="0" smtClean="0"/>
              <a:t>Complex UI state must be shut down e.g. When disconnection occurs</a:t>
            </a:r>
          </a:p>
          <a:p>
            <a:r>
              <a:rPr lang="is-IS" dirty="0" smtClean="0"/>
              <a:t>UI tasklets register with the UI manager</a:t>
            </a:r>
          </a:p>
          <a:p>
            <a:r>
              <a:rPr lang="is-IS" dirty="0" smtClean="0"/>
              <a:t>UI code carefully uses try:/finally: or context managers to release UI elements.</a:t>
            </a:r>
          </a:p>
          <a:p>
            <a:r>
              <a:rPr lang="is-IS" dirty="0" smtClean="0"/>
              <a:t>UI manager can kill all registered tasklets, causing UI to be shut down gracefully.</a:t>
            </a:r>
          </a:p>
          <a:p>
            <a:pPr marL="0" indent="0">
              <a:buNone/>
            </a:pPr>
            <a:endParaRPr lang="is-IS" dirty="0" smtClean="0"/>
          </a:p>
          <a:p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3392893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prstTxWarp prst="textFadeUp">
              <a:avLst/>
            </a:prstTxWarp>
          </a:bodyPr>
          <a:lstStyle/>
          <a:p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Dust UI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s-IS" dirty="0" smtClean="0"/>
          </a:p>
          <a:p>
            <a:endParaRPr lang="is-I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11560" y="2348879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err="1" smtClean="0">
                <a:solidFill>
                  <a:srgbClr val="008000"/>
                </a:solidFill>
                <a:latin typeface="Courier New"/>
              </a:rPr>
              <a:t>def</a:t>
            </a:r>
            <a:r>
              <a:rPr lang="en-GB" sz="1600" b="1" dirty="0" smtClean="0">
                <a:solidFill>
                  <a:srgbClr val="008000"/>
                </a:solidFill>
                <a:latin typeface="Courier New"/>
              </a:rPr>
              <a:t> </a:t>
            </a:r>
            <a:r>
              <a:rPr lang="en-GB" sz="1600" b="1" dirty="0" err="1" smtClean="0">
                <a:solidFill>
                  <a:srgbClr val="0000FF"/>
                </a:solidFill>
                <a:latin typeface="Courier New"/>
              </a:rPr>
              <a:t>UIDialogBoxWorker</a:t>
            </a:r>
            <a:r>
              <a:rPr lang="en-GB" sz="1600" b="1" dirty="0" smtClean="0">
                <a:solidFill>
                  <a:srgbClr val="0000FF"/>
                </a:solidFill>
                <a:latin typeface="Courier New"/>
              </a:rPr>
              <a:t>():</a:t>
            </a:r>
          </a:p>
          <a:p>
            <a:r>
              <a:rPr lang="en-GB" sz="1600" dirty="0" smtClean="0">
                <a:latin typeface="Courier New"/>
              </a:rPr>
              <a:t>    </a:t>
            </a:r>
            <a:r>
              <a:rPr lang="en-GB" sz="1600" b="1" dirty="0" smtClean="0">
                <a:solidFill>
                  <a:srgbClr val="008000"/>
                </a:solidFill>
                <a:latin typeface="Courier New"/>
              </a:rPr>
              <a:t>with </a:t>
            </a:r>
            <a:r>
              <a:rPr lang="en-GB" sz="1600" b="1" dirty="0" err="1" smtClean="0">
                <a:solidFill>
                  <a:srgbClr val="008000"/>
                </a:solidFill>
                <a:latin typeface="Courier New"/>
              </a:rPr>
              <a:t>UIManager</a:t>
            </a:r>
            <a:r>
              <a:rPr lang="en-GB" sz="1600" b="1" dirty="0" err="1" smtClean="0">
                <a:solidFill>
                  <a:srgbClr val="666666"/>
                </a:solidFill>
                <a:latin typeface="Courier New"/>
              </a:rPr>
              <a:t>.register_tasklet</a:t>
            </a:r>
            <a:r>
              <a:rPr lang="en-GB" sz="1600" b="1" dirty="0" smtClean="0">
                <a:solidFill>
                  <a:srgbClr val="666666"/>
                </a:solidFill>
                <a:latin typeface="Courier New"/>
              </a:rPr>
              <a:t>():</a:t>
            </a:r>
          </a:p>
          <a:p>
            <a:r>
              <a:rPr lang="en-GB" sz="1600" dirty="0" smtClean="0">
                <a:latin typeface="Courier New"/>
              </a:rPr>
              <a:t>        </a:t>
            </a:r>
            <a:r>
              <a:rPr lang="en-GB" sz="1600" b="1" dirty="0" smtClean="0">
                <a:solidFill>
                  <a:srgbClr val="008000"/>
                </a:solidFill>
                <a:latin typeface="Courier New"/>
              </a:rPr>
              <a:t>with </a:t>
            </a:r>
            <a:r>
              <a:rPr lang="en-GB" sz="1600" b="1" dirty="0" err="1" smtClean="0">
                <a:solidFill>
                  <a:srgbClr val="008000"/>
                </a:solidFill>
                <a:latin typeface="Courier New"/>
              </a:rPr>
              <a:t>UI</a:t>
            </a:r>
            <a:r>
              <a:rPr lang="en-GB" sz="1600" b="1" dirty="0" err="1" smtClean="0">
                <a:solidFill>
                  <a:srgbClr val="666666"/>
                </a:solidFill>
                <a:latin typeface="Courier New"/>
              </a:rPr>
              <a:t>.DialogueBox</a:t>
            </a:r>
            <a:r>
              <a:rPr lang="en-GB" sz="1600" b="1" dirty="0" smtClean="0">
                <a:solidFill>
                  <a:srgbClr val="666666"/>
                </a:solidFill>
                <a:latin typeface="Courier New"/>
              </a:rPr>
              <a:t>() </a:t>
            </a:r>
            <a:r>
              <a:rPr lang="en-GB" sz="1600" b="1" dirty="0" smtClean="0">
                <a:solidFill>
                  <a:srgbClr val="008000"/>
                </a:solidFill>
                <a:latin typeface="Courier New"/>
              </a:rPr>
              <a:t>as box:</a:t>
            </a:r>
          </a:p>
          <a:p>
            <a:r>
              <a:rPr lang="en-GB" sz="1600" dirty="0" smtClean="0">
                <a:latin typeface="Courier New"/>
              </a:rPr>
              <a:t>            </a:t>
            </a:r>
            <a:r>
              <a:rPr lang="en-GB" sz="1600" dirty="0" smtClean="0">
                <a:solidFill>
                  <a:srgbClr val="008000"/>
                </a:solidFill>
                <a:latin typeface="Courier New"/>
              </a:rPr>
              <a:t>input </a:t>
            </a:r>
            <a:r>
              <a:rPr lang="en-GB" sz="1600" dirty="0" smtClean="0">
                <a:solidFill>
                  <a:srgbClr val="666666"/>
                </a:solidFill>
                <a:latin typeface="Courier New"/>
              </a:rPr>
              <a:t>= </a:t>
            </a:r>
            <a:r>
              <a:rPr lang="en-GB" sz="1600" dirty="0" err="1" smtClean="0">
                <a:solidFill>
                  <a:srgbClr val="666666"/>
                </a:solidFill>
                <a:latin typeface="Courier New"/>
              </a:rPr>
              <a:t>box.GetResult</a:t>
            </a:r>
            <a:r>
              <a:rPr lang="en-GB" sz="1600" dirty="0" smtClean="0">
                <a:solidFill>
                  <a:srgbClr val="666666"/>
                </a:solidFill>
                <a:latin typeface="Courier New"/>
              </a:rPr>
              <a:t>() </a:t>
            </a:r>
            <a:r>
              <a:rPr lang="en-GB" sz="1600" i="1" dirty="0" smtClean="0">
                <a:solidFill>
                  <a:srgbClr val="408080"/>
                </a:solidFill>
                <a:latin typeface="Courier New"/>
              </a:rPr>
              <a:t># blocks here</a:t>
            </a:r>
            <a:endParaRPr lang="en-GB" sz="1600" i="1" dirty="0" smtClean="0">
              <a:solidFill>
                <a:srgbClr val="408080"/>
              </a:solidFill>
              <a:latin typeface="Courier New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661955"/>
            <a:ext cx="84517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008000"/>
                </a:solidFill>
                <a:latin typeface="Courier New"/>
              </a:rPr>
              <a:t>class </a:t>
            </a:r>
            <a:r>
              <a:rPr lang="en-GB" sz="1600" b="1" dirty="0" err="1" smtClean="0">
                <a:solidFill>
                  <a:srgbClr val="0000FF"/>
                </a:solidFill>
                <a:latin typeface="Courier New"/>
              </a:rPr>
              <a:t>UIManager</a:t>
            </a:r>
            <a:r>
              <a:rPr lang="en-GB" sz="1600" b="1" dirty="0" smtClean="0">
                <a:solidFill>
                  <a:srgbClr val="0000FF"/>
                </a:solidFill>
                <a:latin typeface="Courier New"/>
              </a:rPr>
              <a:t>(</a:t>
            </a:r>
            <a:r>
              <a:rPr lang="en-GB" sz="1600" b="1" dirty="0" smtClean="0">
                <a:solidFill>
                  <a:srgbClr val="008000"/>
                </a:solidFill>
                <a:latin typeface="Courier New"/>
              </a:rPr>
              <a:t>object):</a:t>
            </a:r>
          </a:p>
          <a:p>
            <a:r>
              <a:rPr lang="en-GB" sz="1600" dirty="0" smtClean="0">
                <a:latin typeface="Courier New"/>
              </a:rPr>
              <a:t>    </a:t>
            </a:r>
            <a:r>
              <a:rPr lang="en-GB" sz="1600" b="1" dirty="0" err="1" smtClean="0">
                <a:solidFill>
                  <a:srgbClr val="008000"/>
                </a:solidFill>
                <a:latin typeface="Courier New"/>
              </a:rPr>
              <a:t>def</a:t>
            </a:r>
            <a:r>
              <a:rPr lang="en-GB" sz="1600" b="1" dirty="0" smtClean="0">
                <a:solidFill>
                  <a:srgbClr val="008000"/>
                </a:solidFill>
                <a:latin typeface="Courier New"/>
              </a:rPr>
              <a:t> </a:t>
            </a:r>
            <a:r>
              <a:rPr lang="en-GB" sz="1600" b="1" dirty="0" err="1" smtClean="0">
                <a:solidFill>
                  <a:srgbClr val="0000FF"/>
                </a:solidFill>
                <a:latin typeface="Courier New"/>
              </a:rPr>
              <a:t>OnClear</a:t>
            </a:r>
            <a:r>
              <a:rPr lang="en-GB" sz="1600" b="1" dirty="0" smtClean="0">
                <a:solidFill>
                  <a:srgbClr val="0000FF"/>
                </a:solidFill>
                <a:latin typeface="Courier New"/>
              </a:rPr>
              <a:t>(</a:t>
            </a:r>
            <a:r>
              <a:rPr lang="en-GB" sz="1600" b="1" dirty="0" smtClean="0">
                <a:solidFill>
                  <a:srgbClr val="008000"/>
                </a:solidFill>
                <a:latin typeface="Courier New"/>
              </a:rPr>
              <a:t>self):</a:t>
            </a:r>
          </a:p>
          <a:p>
            <a:r>
              <a:rPr lang="en-GB" sz="1600" dirty="0" smtClean="0">
                <a:latin typeface="Courier New"/>
              </a:rPr>
              <a:t>        </a:t>
            </a:r>
            <a:r>
              <a:rPr lang="en-GB" sz="1600" b="1" dirty="0" smtClean="0">
                <a:solidFill>
                  <a:srgbClr val="008000"/>
                </a:solidFill>
                <a:latin typeface="Courier New"/>
              </a:rPr>
              <a:t>for worker </a:t>
            </a:r>
            <a:r>
              <a:rPr lang="en-GB" sz="1600" b="1" dirty="0" smtClean="0">
                <a:solidFill>
                  <a:srgbClr val="AA22FF"/>
                </a:solidFill>
                <a:latin typeface="Courier New"/>
              </a:rPr>
              <a:t>in </a:t>
            </a:r>
            <a:r>
              <a:rPr lang="en-GB" sz="1600" b="1" dirty="0" err="1" smtClean="0">
                <a:solidFill>
                  <a:srgbClr val="008000"/>
                </a:solidFill>
                <a:latin typeface="Courier New"/>
              </a:rPr>
              <a:t>self</a:t>
            </a:r>
            <a:r>
              <a:rPr lang="en-GB" sz="1600" b="1" dirty="0" err="1" smtClean="0">
                <a:solidFill>
                  <a:srgbClr val="666666"/>
                </a:solidFill>
                <a:latin typeface="Courier New"/>
              </a:rPr>
              <a:t>.GetWorkers</a:t>
            </a:r>
            <a:r>
              <a:rPr lang="en-GB" sz="1600" b="1" dirty="0" smtClean="0">
                <a:solidFill>
                  <a:srgbClr val="666666"/>
                </a:solidFill>
                <a:latin typeface="Courier New"/>
              </a:rPr>
              <a:t>():</a:t>
            </a:r>
          </a:p>
          <a:p>
            <a:r>
              <a:rPr lang="en-GB" sz="1600" dirty="0" smtClean="0">
                <a:latin typeface="Courier New"/>
              </a:rPr>
              <a:t>            </a:t>
            </a:r>
            <a:r>
              <a:rPr lang="en-GB" sz="1600" dirty="0" err="1" smtClean="0">
                <a:latin typeface="Courier New"/>
              </a:rPr>
              <a:t>worker</a:t>
            </a:r>
            <a:r>
              <a:rPr lang="en-GB" sz="1600" dirty="0" err="1" smtClean="0">
                <a:solidFill>
                  <a:srgbClr val="666666"/>
                </a:solidFill>
                <a:latin typeface="Courier New"/>
              </a:rPr>
              <a:t>.kill</a:t>
            </a:r>
            <a:r>
              <a:rPr lang="en-GB" sz="1600" dirty="0" smtClean="0">
                <a:solidFill>
                  <a:srgbClr val="666666"/>
                </a:solidFill>
                <a:latin typeface="Courier New"/>
              </a:rPr>
              <a:t>()</a:t>
            </a:r>
            <a:endParaRPr lang="en-GB" sz="1600" dirty="0" smtClean="0">
              <a:solidFill>
                <a:srgbClr val="666666"/>
              </a:solidFill>
              <a:latin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414486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prstTxWarp prst="textFadeUp">
              <a:avLst/>
            </a:prstTxWarp>
          </a:bodyPr>
          <a:lstStyle/>
          <a:p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Servitor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Gated access to a service</a:t>
            </a:r>
          </a:p>
          <a:p>
            <a:endParaRPr lang="is-IS" dirty="0" smtClean="0"/>
          </a:p>
          <a:p>
            <a:pPr marL="0" indent="0">
              <a:buNone/>
            </a:pPr>
            <a:endParaRPr lang="is-IS" dirty="0" smtClean="0"/>
          </a:p>
          <a:p>
            <a:endParaRPr lang="is-I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9552" y="2348880"/>
            <a:ext cx="84969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ourier New"/>
              </a:rPr>
              <a:t>    </a:t>
            </a:r>
            <a:r>
              <a:rPr lang="en-GB" sz="1400" b="1" dirty="0" err="1" smtClean="0">
                <a:solidFill>
                  <a:srgbClr val="008000"/>
                </a:solidFill>
                <a:latin typeface="Courier New"/>
              </a:rPr>
              <a:t>def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 </a:t>
            </a:r>
            <a:r>
              <a:rPr lang="en-GB" sz="1400" b="1" dirty="0" err="1" smtClean="0">
                <a:solidFill>
                  <a:srgbClr val="0000FF"/>
                </a:solidFill>
                <a:latin typeface="Courier New"/>
              </a:rPr>
              <a:t>StartProcess</a:t>
            </a:r>
            <a:r>
              <a:rPr lang="en-GB" sz="1400" b="1" dirty="0" smtClean="0">
                <a:solidFill>
                  <a:srgbClr val="0000FF"/>
                </a:solidFill>
                <a:latin typeface="Courier New"/>
              </a:rPr>
              <a:t>(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self):</a:t>
            </a:r>
          </a:p>
          <a:p>
            <a:r>
              <a:rPr lang="en-GB" sz="1400" dirty="0" smtClean="0">
                <a:latin typeface="Courier New"/>
              </a:rPr>
              <a:t>        </a:t>
            </a:r>
            <a:r>
              <a:rPr lang="en-GB" sz="1400" dirty="0" err="1" smtClean="0">
                <a:solidFill>
                  <a:srgbClr val="008000"/>
                </a:solidFill>
                <a:latin typeface="Courier New"/>
              </a:rPr>
              <a:t>self</a:t>
            </a:r>
            <a:r>
              <a:rPr lang="en-GB" sz="1400" dirty="0" err="1" smtClean="0">
                <a:solidFill>
                  <a:srgbClr val="666666"/>
                </a:solidFill>
                <a:latin typeface="Courier New"/>
              </a:rPr>
              <a:t>.servitor</a:t>
            </a:r>
            <a:r>
              <a:rPr lang="en-GB" sz="1400" dirty="0" smtClean="0">
                <a:solidFill>
                  <a:srgbClr val="666666"/>
                </a:solidFill>
                <a:latin typeface="Courier New"/>
              </a:rPr>
              <a:t> = </a:t>
            </a:r>
            <a:r>
              <a:rPr lang="en-GB" sz="1400" dirty="0" err="1" smtClean="0">
                <a:solidFill>
                  <a:srgbClr val="666666"/>
                </a:solidFill>
                <a:latin typeface="Courier New"/>
              </a:rPr>
              <a:t>sake.servitor.DirectServitor</a:t>
            </a:r>
            <a:r>
              <a:rPr lang="en-GB" sz="1400" dirty="0" smtClean="0">
                <a:solidFill>
                  <a:srgbClr val="666666"/>
                </a:solidFill>
                <a:latin typeface="Courier New"/>
              </a:rPr>
              <a:t>()</a:t>
            </a:r>
          </a:p>
          <a:p>
            <a:endParaRPr lang="en-GB" sz="1400" dirty="0" smtClean="0">
              <a:latin typeface="Courier New"/>
            </a:endParaRPr>
          </a:p>
          <a:p>
            <a:r>
              <a:rPr lang="en-GB" sz="1400" dirty="0" smtClean="0">
                <a:latin typeface="Courier New"/>
              </a:rPr>
              <a:t>    </a:t>
            </a:r>
            <a:r>
              <a:rPr lang="en-GB" sz="1400" b="1" dirty="0" err="1" smtClean="0">
                <a:solidFill>
                  <a:srgbClr val="008000"/>
                </a:solidFill>
                <a:latin typeface="Courier New"/>
              </a:rPr>
              <a:t>def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 </a:t>
            </a:r>
            <a:r>
              <a:rPr lang="en-GB" sz="1400" b="1" dirty="0" err="1" smtClean="0">
                <a:solidFill>
                  <a:srgbClr val="0000FF"/>
                </a:solidFill>
                <a:latin typeface="Courier New"/>
              </a:rPr>
              <a:t>ServitorCall</a:t>
            </a:r>
            <a:r>
              <a:rPr lang="en-GB" sz="1400" b="1" dirty="0" smtClean="0">
                <a:solidFill>
                  <a:srgbClr val="0000FF"/>
                </a:solidFill>
                <a:latin typeface="Courier New"/>
              </a:rPr>
              <a:t>(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self, function, </a:t>
            </a:r>
            <a:r>
              <a:rPr lang="en-GB" sz="1400" b="1" dirty="0" err="1" smtClean="0">
                <a:solidFill>
                  <a:srgbClr val="008000"/>
                </a:solidFill>
                <a:latin typeface="Courier New"/>
              </a:rPr>
              <a:t>args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):</a:t>
            </a:r>
          </a:p>
          <a:p>
            <a:r>
              <a:rPr lang="en-US" sz="1400" dirty="0" smtClean="0">
                <a:latin typeface="Courier New"/>
              </a:rPr>
              <a:t>        </a:t>
            </a:r>
            <a:r>
              <a:rPr lang="en-US" sz="1400" i="1" dirty="0" smtClean="0">
                <a:solidFill>
                  <a:srgbClr val="BA2121"/>
                </a:solidFill>
                <a:latin typeface="Courier New"/>
              </a:rPr>
              <a:t>""" Wrap the call.  This can involve a servitor, for example.  The</a:t>
            </a:r>
          </a:p>
          <a:p>
            <a:r>
              <a:rPr lang="en-US" sz="1400" i="1" dirty="0" smtClean="0">
                <a:solidFill>
                  <a:srgbClr val="BA2121"/>
                </a:solidFill>
                <a:latin typeface="Courier New"/>
              </a:rPr>
              <a:t>        purpose of this is to allow Crust to cancel any calls that are</a:t>
            </a:r>
          </a:p>
          <a:p>
            <a:r>
              <a:rPr lang="en-GB" sz="1400" i="1" dirty="0" smtClean="0">
                <a:solidFill>
                  <a:srgbClr val="BA2121"/>
                </a:solidFill>
                <a:latin typeface="Courier New"/>
              </a:rPr>
              <a:t>        in progress.</a:t>
            </a:r>
          </a:p>
          <a:p>
            <a:r>
              <a:rPr lang="en-GB" sz="1400" i="1" dirty="0" smtClean="0">
                <a:solidFill>
                  <a:srgbClr val="BA2121"/>
                </a:solidFill>
                <a:latin typeface="Courier New"/>
              </a:rPr>
              <a:t>        """</a:t>
            </a:r>
          </a:p>
          <a:p>
            <a:r>
              <a:rPr lang="en-US" sz="1400" dirty="0" smtClean="0">
                <a:latin typeface="Courier New"/>
              </a:rPr>
              <a:t>        </a:t>
            </a:r>
            <a:r>
              <a:rPr lang="en-US" sz="1400" i="1" dirty="0" smtClean="0">
                <a:solidFill>
                  <a:srgbClr val="408080"/>
                </a:solidFill>
                <a:latin typeface="Courier New"/>
              </a:rPr>
              <a:t># Use the </a:t>
            </a:r>
            <a:r>
              <a:rPr lang="en-US" sz="1400" i="1" dirty="0" err="1" smtClean="0">
                <a:solidFill>
                  <a:srgbClr val="408080"/>
                </a:solidFill>
                <a:latin typeface="Courier New"/>
              </a:rPr>
              <a:t>DirectServitor</a:t>
            </a:r>
            <a:r>
              <a:rPr lang="en-US" sz="1400" i="1" dirty="0" smtClean="0">
                <a:solidFill>
                  <a:srgbClr val="408080"/>
                </a:solidFill>
                <a:latin typeface="Courier New"/>
              </a:rPr>
              <a:t>.  This causes </a:t>
            </a:r>
            <a:r>
              <a:rPr lang="en-US" sz="1400" i="1" dirty="0" err="1" smtClean="0">
                <a:solidFill>
                  <a:srgbClr val="408080"/>
                </a:solidFill>
                <a:latin typeface="Courier New"/>
              </a:rPr>
              <a:t>TaskletExit</a:t>
            </a:r>
            <a:r>
              <a:rPr lang="en-US" sz="1400" i="1" dirty="0" smtClean="0">
                <a:solidFill>
                  <a:srgbClr val="408080"/>
                </a:solidFill>
                <a:latin typeface="Courier New"/>
              </a:rPr>
              <a:t> calls to result</a:t>
            </a:r>
          </a:p>
          <a:p>
            <a:r>
              <a:rPr lang="en-US" sz="1400" dirty="0" smtClean="0">
                <a:latin typeface="Courier New"/>
              </a:rPr>
              <a:t>        </a:t>
            </a:r>
            <a:r>
              <a:rPr lang="en-US" sz="1400" i="1" dirty="0" smtClean="0">
                <a:solidFill>
                  <a:srgbClr val="408080"/>
                </a:solidFill>
                <a:latin typeface="Courier New"/>
              </a:rPr>
              <a:t># in a </a:t>
            </a:r>
            <a:r>
              <a:rPr lang="en-US" sz="1400" i="1" dirty="0" err="1" smtClean="0">
                <a:solidFill>
                  <a:srgbClr val="408080"/>
                </a:solidFill>
                <a:latin typeface="Courier New"/>
              </a:rPr>
              <a:t>stacklesslib.errors.CancelledError</a:t>
            </a:r>
            <a:r>
              <a:rPr lang="en-US" sz="1400" i="1" dirty="0" smtClean="0">
                <a:solidFill>
                  <a:srgbClr val="408080"/>
                </a:solidFill>
                <a:latin typeface="Courier New"/>
              </a:rPr>
              <a:t> to be raised.</a:t>
            </a:r>
          </a:p>
          <a:p>
            <a:r>
              <a:rPr lang="en-GB" sz="1400" dirty="0" smtClean="0">
                <a:latin typeface="Courier New"/>
              </a:rPr>
              <a:t>        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return </a:t>
            </a:r>
            <a:r>
              <a:rPr lang="en-GB" sz="1400" b="1" dirty="0" err="1" smtClean="0">
                <a:solidFill>
                  <a:srgbClr val="008000"/>
                </a:solidFill>
                <a:latin typeface="Courier New"/>
              </a:rPr>
              <a:t>self</a:t>
            </a:r>
            <a:r>
              <a:rPr lang="en-GB" sz="1400" b="1" dirty="0" err="1" smtClean="0">
                <a:solidFill>
                  <a:srgbClr val="666666"/>
                </a:solidFill>
                <a:latin typeface="Courier New"/>
              </a:rPr>
              <a:t>.servitor.call</a:t>
            </a:r>
            <a:r>
              <a:rPr lang="en-GB" sz="1400" b="1" dirty="0" smtClean="0">
                <a:solidFill>
                  <a:srgbClr val="666666"/>
                </a:solidFill>
                <a:latin typeface="Courier New"/>
              </a:rPr>
              <a:t>(function, </a:t>
            </a:r>
            <a:r>
              <a:rPr lang="en-GB" sz="1400" b="1" dirty="0" err="1" smtClean="0">
                <a:solidFill>
                  <a:srgbClr val="666666"/>
                </a:solidFill>
                <a:latin typeface="Courier New"/>
              </a:rPr>
              <a:t>args</a:t>
            </a:r>
            <a:r>
              <a:rPr lang="en-GB" sz="1400" b="1" dirty="0" smtClean="0">
                <a:solidFill>
                  <a:srgbClr val="666666"/>
                </a:solidFill>
                <a:latin typeface="Courier New"/>
              </a:rPr>
              <a:t>)</a:t>
            </a:r>
          </a:p>
          <a:p>
            <a:endParaRPr lang="en-GB" sz="1400" dirty="0" smtClean="0">
              <a:latin typeface="Courier New"/>
            </a:endParaRPr>
          </a:p>
          <a:p>
            <a:r>
              <a:rPr lang="en-GB" sz="1400" dirty="0" smtClean="0">
                <a:latin typeface="Courier New"/>
              </a:rPr>
              <a:t>    </a:t>
            </a:r>
            <a:r>
              <a:rPr lang="en-GB" sz="1400" b="1" dirty="0" err="1" smtClean="0">
                <a:solidFill>
                  <a:srgbClr val="008000"/>
                </a:solidFill>
                <a:latin typeface="Courier New"/>
              </a:rPr>
              <a:t>def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 </a:t>
            </a:r>
            <a:r>
              <a:rPr lang="en-GB" sz="1400" b="1" dirty="0" smtClean="0">
                <a:solidFill>
                  <a:srgbClr val="0000FF"/>
                </a:solidFill>
                <a:latin typeface="Courier New"/>
              </a:rPr>
              <a:t>Disconnect(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self, </a:t>
            </a:r>
            <a:r>
              <a:rPr lang="en-GB" sz="1400" b="1" dirty="0" smtClean="0">
                <a:solidFill>
                  <a:srgbClr val="666666"/>
                </a:solidFill>
                <a:latin typeface="Courier New"/>
              </a:rPr>
              <a:t>*reasons):</a:t>
            </a:r>
          </a:p>
          <a:p>
            <a:r>
              <a:rPr lang="en-US" sz="1400" dirty="0" smtClean="0">
                <a:latin typeface="Courier New"/>
              </a:rPr>
              <a:t>        </a:t>
            </a:r>
            <a:r>
              <a:rPr lang="en-US" sz="1400" i="1" dirty="0" smtClean="0">
                <a:solidFill>
                  <a:srgbClr val="408080"/>
                </a:solidFill>
                <a:latin typeface="Courier New"/>
              </a:rPr>
              <a:t># We have decided to disconnect.  Kill all calls currently in action</a:t>
            </a:r>
          </a:p>
          <a:p>
            <a:r>
              <a:rPr lang="en-GB" sz="1400" dirty="0" smtClean="0">
                <a:latin typeface="Courier New"/>
              </a:rPr>
              <a:t>        </a:t>
            </a:r>
            <a:r>
              <a:rPr lang="en-GB" sz="1400" dirty="0" err="1" smtClean="0">
                <a:solidFill>
                  <a:srgbClr val="008000"/>
                </a:solidFill>
                <a:latin typeface="Courier New"/>
              </a:rPr>
              <a:t>self</a:t>
            </a:r>
            <a:r>
              <a:rPr lang="en-GB" sz="1400" dirty="0" err="1" smtClean="0">
                <a:solidFill>
                  <a:srgbClr val="666666"/>
                </a:solidFill>
                <a:latin typeface="Courier New"/>
              </a:rPr>
              <a:t>.servitor.kill_servitors</a:t>
            </a:r>
            <a:r>
              <a:rPr lang="en-GB" sz="1400" dirty="0" smtClean="0">
                <a:solidFill>
                  <a:srgbClr val="666666"/>
                </a:solidFill>
                <a:latin typeface="Courier New"/>
              </a:rPr>
              <a:t>(</a:t>
            </a:r>
            <a:r>
              <a:rPr lang="en-GB" sz="1400" dirty="0" err="1" smtClean="0">
                <a:solidFill>
                  <a:srgbClr val="666666"/>
                </a:solidFill>
                <a:latin typeface="Courier New"/>
              </a:rPr>
              <a:t>args</a:t>
            </a:r>
            <a:r>
              <a:rPr lang="en-GB" sz="1400" dirty="0" smtClean="0">
                <a:solidFill>
                  <a:srgbClr val="666666"/>
                </a:solidFill>
                <a:latin typeface="Courier New"/>
              </a:rPr>
              <a:t>=reasons) </a:t>
            </a:r>
            <a:endParaRPr lang="en-GB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56851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prstTxWarp prst="textFadeUp">
              <a:avLst/>
            </a:prstTxWarp>
          </a:bodyPr>
          <a:lstStyle/>
          <a:p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Servitor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Clients is aware of CancelledError (or not):</a:t>
            </a:r>
          </a:p>
          <a:p>
            <a:endParaRPr lang="is-IS" dirty="0" smtClean="0"/>
          </a:p>
          <a:p>
            <a:pPr marL="0" indent="0">
              <a:buNone/>
            </a:pPr>
            <a:endParaRPr lang="is-IS" dirty="0" smtClean="0"/>
          </a:p>
          <a:p>
            <a:endParaRPr lang="is-I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9552" y="2348880"/>
            <a:ext cx="849694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ourier New"/>
              </a:rPr>
              <a:t> </a:t>
            </a:r>
            <a:r>
              <a:rPr lang="en-GB" sz="1400" b="1" dirty="0" err="1" smtClean="0">
                <a:solidFill>
                  <a:srgbClr val="008000"/>
                </a:solidFill>
                <a:latin typeface="Courier New"/>
              </a:rPr>
              <a:t>def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 </a:t>
            </a:r>
            <a:r>
              <a:rPr lang="en-GB" sz="1400" b="1" dirty="0" err="1" smtClean="0">
                <a:solidFill>
                  <a:srgbClr val="0000FF"/>
                </a:solidFill>
                <a:latin typeface="Courier New"/>
              </a:rPr>
              <a:t>GetThrused</a:t>
            </a:r>
            <a:r>
              <a:rPr lang="en-GB" sz="1400" b="1" dirty="0" smtClean="0">
                <a:solidFill>
                  <a:srgbClr val="0000FF"/>
                </a:solidFill>
                <a:latin typeface="Courier New"/>
              </a:rPr>
              <a:t>():</a:t>
            </a:r>
          </a:p>
          <a:p>
            <a:r>
              <a:rPr lang="en-GB" sz="1400" dirty="0" smtClean="0">
                <a:latin typeface="Courier New"/>
              </a:rPr>
              <a:t>    svc </a:t>
            </a:r>
            <a:r>
              <a:rPr lang="en-GB" sz="1400" dirty="0" smtClean="0">
                <a:solidFill>
                  <a:srgbClr val="666666"/>
                </a:solidFill>
                <a:latin typeface="Courier New"/>
              </a:rPr>
              <a:t>= </a:t>
            </a:r>
            <a:r>
              <a:rPr lang="en-GB" sz="1400" dirty="0" err="1" smtClean="0">
                <a:solidFill>
                  <a:srgbClr val="666666"/>
                </a:solidFill>
                <a:latin typeface="Courier New"/>
              </a:rPr>
              <a:t>app.GetService</a:t>
            </a:r>
            <a:r>
              <a:rPr lang="en-GB" sz="1400" dirty="0" smtClean="0">
                <a:solidFill>
                  <a:srgbClr val="666666"/>
                </a:solidFill>
                <a:latin typeface="Courier New"/>
              </a:rPr>
              <a:t>(</a:t>
            </a:r>
            <a:r>
              <a:rPr lang="en-GB" sz="1400" dirty="0" smtClean="0">
                <a:solidFill>
                  <a:srgbClr val="BA2121"/>
                </a:solidFill>
                <a:latin typeface="Courier New"/>
              </a:rPr>
              <a:t>'</a:t>
            </a:r>
            <a:r>
              <a:rPr lang="en-GB" sz="1400" dirty="0" err="1" smtClean="0">
                <a:solidFill>
                  <a:srgbClr val="BA2121"/>
                </a:solidFill>
                <a:latin typeface="Courier New"/>
              </a:rPr>
              <a:t>ThrusingService</a:t>
            </a:r>
            <a:r>
              <a:rPr lang="en-GB" sz="1400" dirty="0" smtClean="0">
                <a:solidFill>
                  <a:srgbClr val="BA2121"/>
                </a:solidFill>
                <a:latin typeface="Courier New"/>
              </a:rPr>
              <a:t>')</a:t>
            </a:r>
          </a:p>
          <a:p>
            <a:r>
              <a:rPr lang="en-GB" sz="1400" dirty="0" smtClean="0">
                <a:latin typeface="Courier New"/>
              </a:rPr>
              <a:t>    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try:</a:t>
            </a:r>
          </a:p>
          <a:p>
            <a:r>
              <a:rPr lang="en-US" sz="1400" dirty="0" smtClean="0">
                <a:latin typeface="Courier New"/>
              </a:rPr>
              <a:t>        </a:t>
            </a:r>
            <a:r>
              <a:rPr lang="en-US" sz="1400" b="1" dirty="0" smtClean="0">
                <a:solidFill>
                  <a:srgbClr val="008000"/>
                </a:solidFill>
                <a:latin typeface="Courier New"/>
              </a:rPr>
              <a:t>return </a:t>
            </a:r>
            <a:r>
              <a:rPr lang="en-US" sz="1400" b="1" dirty="0" err="1" smtClean="0">
                <a:solidFill>
                  <a:srgbClr val="008000"/>
                </a:solidFill>
                <a:latin typeface="Courier New"/>
              </a:rPr>
              <a:t>svc</a:t>
            </a:r>
            <a:r>
              <a:rPr lang="en-US" sz="1400" b="1" dirty="0" err="1" smtClean="0">
                <a:solidFill>
                  <a:srgbClr val="666666"/>
                </a:solidFill>
                <a:latin typeface="Courier New"/>
              </a:rPr>
              <a:t>.DoTheThrus</a:t>
            </a:r>
            <a:r>
              <a:rPr lang="en-US" sz="1400" b="1" dirty="0" smtClean="0">
                <a:solidFill>
                  <a:srgbClr val="666666"/>
                </a:solidFill>
                <a:latin typeface="Courier New"/>
              </a:rPr>
              <a:t>(</a:t>
            </a:r>
            <a:r>
              <a:rPr lang="en-US" sz="1400" b="1" dirty="0" smtClean="0">
                <a:solidFill>
                  <a:srgbClr val="BA2121"/>
                </a:solidFill>
                <a:latin typeface="Courier New"/>
              </a:rPr>
              <a:t>'I am the </a:t>
            </a:r>
            <a:r>
              <a:rPr lang="en-US" sz="1400" b="1" dirty="0" err="1" smtClean="0">
                <a:solidFill>
                  <a:srgbClr val="BA2121"/>
                </a:solidFill>
                <a:latin typeface="Courier New"/>
              </a:rPr>
              <a:t>bethrused</a:t>
            </a:r>
            <a:r>
              <a:rPr lang="en-US" sz="1400" b="1" dirty="0" smtClean="0">
                <a:solidFill>
                  <a:srgbClr val="BA2121"/>
                </a:solidFill>
                <a:latin typeface="Courier New"/>
              </a:rPr>
              <a:t>.  </a:t>
            </a:r>
            <a:r>
              <a:rPr lang="en-US" sz="1400" b="1" dirty="0" err="1" smtClean="0">
                <a:solidFill>
                  <a:srgbClr val="BA2121"/>
                </a:solidFill>
                <a:latin typeface="Courier New"/>
              </a:rPr>
              <a:t>Thrus</a:t>
            </a:r>
            <a:r>
              <a:rPr lang="en-US" sz="1400" b="1" dirty="0" smtClean="0">
                <a:solidFill>
                  <a:srgbClr val="BA2121"/>
                </a:solidFill>
                <a:latin typeface="Courier New"/>
              </a:rPr>
              <a:t> me!')</a:t>
            </a:r>
          </a:p>
          <a:p>
            <a:r>
              <a:rPr lang="en-GB" sz="1400" dirty="0" smtClean="0">
                <a:latin typeface="Courier New"/>
              </a:rPr>
              <a:t>    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except </a:t>
            </a:r>
            <a:r>
              <a:rPr lang="en-GB" sz="1400" b="1" dirty="0" err="1" smtClean="0">
                <a:solidFill>
                  <a:srgbClr val="008000"/>
                </a:solidFill>
                <a:latin typeface="Courier New"/>
              </a:rPr>
              <a:t>stacklesslib</a:t>
            </a:r>
            <a:r>
              <a:rPr lang="en-GB" sz="1400" b="1" dirty="0" err="1" smtClean="0">
                <a:solidFill>
                  <a:srgbClr val="666666"/>
                </a:solidFill>
                <a:latin typeface="Courier New"/>
              </a:rPr>
              <a:t>.errors.CancelledError</a:t>
            </a:r>
            <a:r>
              <a:rPr lang="en-GB" sz="1400" b="1" dirty="0" smtClean="0">
                <a:solidFill>
                  <a:srgbClr val="666666"/>
                </a:solidFill>
                <a:latin typeface="Courier New"/>
              </a:rPr>
              <a:t>:</a:t>
            </a:r>
          </a:p>
          <a:p>
            <a:r>
              <a:rPr lang="en-GB" sz="1400" dirty="0" smtClean="0">
                <a:latin typeface="Courier New"/>
              </a:rPr>
              <a:t>        </a:t>
            </a:r>
            <a:r>
              <a:rPr lang="en-GB" sz="1400" i="1" dirty="0" smtClean="0">
                <a:solidFill>
                  <a:srgbClr val="408080"/>
                </a:solidFill>
                <a:latin typeface="Courier New"/>
              </a:rPr>
              <a:t># handle this error here:</a:t>
            </a:r>
          </a:p>
          <a:p>
            <a:r>
              <a:rPr lang="en-GB" sz="1400" dirty="0" smtClean="0">
                <a:latin typeface="Courier New"/>
              </a:rPr>
              <a:t>        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return None</a:t>
            </a:r>
          </a:p>
          <a:p>
            <a:endParaRPr lang="en-GB" sz="1400" b="1" dirty="0" smtClean="0">
              <a:solidFill>
                <a:srgbClr val="008000"/>
              </a:solidFill>
              <a:latin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692285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prstTxWarp prst="textFadeUp">
              <a:avLst/>
            </a:prstTxWarp>
          </a:bodyPr>
          <a:lstStyle/>
          <a:p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Servitor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Server wraps its api:</a:t>
            </a:r>
          </a:p>
          <a:p>
            <a:endParaRPr lang="is-IS" dirty="0" smtClean="0"/>
          </a:p>
          <a:p>
            <a:pPr marL="0" indent="0">
              <a:buNone/>
            </a:pPr>
            <a:endParaRPr lang="is-IS" dirty="0" smtClean="0"/>
          </a:p>
          <a:p>
            <a:endParaRPr lang="is-I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9552" y="2348880"/>
            <a:ext cx="849694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class </a:t>
            </a:r>
            <a:r>
              <a:rPr lang="en-GB" sz="1400" b="1" dirty="0" err="1" smtClean="0">
                <a:solidFill>
                  <a:srgbClr val="0000FF"/>
                </a:solidFill>
                <a:latin typeface="Courier New"/>
              </a:rPr>
              <a:t>ThrusingService</a:t>
            </a:r>
            <a:r>
              <a:rPr lang="en-GB" sz="1400" b="1" dirty="0" smtClean="0">
                <a:solidFill>
                  <a:srgbClr val="0000FF"/>
                </a:solidFill>
                <a:latin typeface="Courier New"/>
              </a:rPr>
              <a:t>(service):</a:t>
            </a:r>
          </a:p>
          <a:p>
            <a:r>
              <a:rPr lang="en-GB" sz="1400" dirty="0" smtClean="0">
                <a:latin typeface="Courier New"/>
              </a:rPr>
              <a:t>    </a:t>
            </a:r>
            <a:r>
              <a:rPr lang="en-GB" sz="1400" b="1" dirty="0" err="1" smtClean="0">
                <a:solidFill>
                  <a:srgbClr val="008000"/>
                </a:solidFill>
                <a:latin typeface="Courier New"/>
              </a:rPr>
              <a:t>def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 </a:t>
            </a:r>
            <a:r>
              <a:rPr lang="en-GB" sz="1400" b="1" dirty="0" err="1" smtClean="0">
                <a:solidFill>
                  <a:srgbClr val="0000FF"/>
                </a:solidFill>
                <a:latin typeface="Courier New"/>
              </a:rPr>
              <a:t>StartService</a:t>
            </a:r>
            <a:r>
              <a:rPr lang="en-GB" sz="1400" b="1" dirty="0" smtClean="0">
                <a:solidFill>
                  <a:srgbClr val="0000FF"/>
                </a:solidFill>
                <a:latin typeface="Courier New"/>
              </a:rPr>
              <a:t>(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self):</a:t>
            </a:r>
          </a:p>
          <a:p>
            <a:r>
              <a:rPr lang="en-GB" sz="1400" dirty="0" smtClean="0">
                <a:latin typeface="Courier New"/>
              </a:rPr>
              <a:t>        </a:t>
            </a:r>
            <a:r>
              <a:rPr lang="en-GB" sz="1400" dirty="0" err="1" smtClean="0">
                <a:solidFill>
                  <a:srgbClr val="008000"/>
                </a:solidFill>
                <a:latin typeface="Courier New"/>
              </a:rPr>
              <a:t>self</a:t>
            </a:r>
            <a:r>
              <a:rPr lang="en-GB" sz="1400" dirty="0" err="1" smtClean="0">
                <a:solidFill>
                  <a:srgbClr val="666666"/>
                </a:solidFill>
                <a:latin typeface="Courier New"/>
              </a:rPr>
              <a:t>.servitor</a:t>
            </a:r>
            <a:r>
              <a:rPr lang="en-GB" sz="1400" dirty="0" smtClean="0">
                <a:solidFill>
                  <a:srgbClr val="666666"/>
                </a:solidFill>
                <a:latin typeface="Courier New"/>
              </a:rPr>
              <a:t> = </a:t>
            </a:r>
            <a:r>
              <a:rPr lang="en-GB" sz="1400" dirty="0" err="1" smtClean="0">
                <a:solidFill>
                  <a:srgbClr val="666666"/>
                </a:solidFill>
                <a:latin typeface="Courier New"/>
              </a:rPr>
              <a:t>servitor.SimpleServitor</a:t>
            </a:r>
            <a:r>
              <a:rPr lang="en-GB" sz="1400" dirty="0" smtClean="0">
                <a:solidFill>
                  <a:srgbClr val="666666"/>
                </a:solidFill>
                <a:latin typeface="Courier New"/>
              </a:rPr>
              <a:t>()</a:t>
            </a:r>
          </a:p>
          <a:p>
            <a:r>
              <a:rPr lang="en-GB" sz="1400" dirty="0" smtClean="0">
                <a:latin typeface="Courier New"/>
              </a:rPr>
              <a:t>    </a:t>
            </a:r>
            <a:r>
              <a:rPr lang="en-GB" sz="1400" b="1" dirty="0" err="1" smtClean="0">
                <a:solidFill>
                  <a:srgbClr val="008000"/>
                </a:solidFill>
                <a:latin typeface="Courier New"/>
              </a:rPr>
              <a:t>def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 </a:t>
            </a:r>
            <a:r>
              <a:rPr lang="en-GB" sz="1400" b="1" dirty="0" err="1" smtClean="0">
                <a:solidFill>
                  <a:srgbClr val="0000FF"/>
                </a:solidFill>
                <a:latin typeface="Courier New"/>
              </a:rPr>
              <a:t>GetAPI</a:t>
            </a:r>
            <a:r>
              <a:rPr lang="en-GB" sz="1400" b="1" dirty="0" smtClean="0">
                <a:solidFill>
                  <a:srgbClr val="0000FF"/>
                </a:solidFill>
                <a:latin typeface="Courier New"/>
              </a:rPr>
              <a:t>(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self):</a:t>
            </a:r>
          </a:p>
          <a:p>
            <a:r>
              <a:rPr lang="en-GB" sz="1400" dirty="0" smtClean="0">
                <a:latin typeface="Courier New"/>
              </a:rPr>
              <a:t>        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return </a:t>
            </a:r>
            <a:r>
              <a:rPr lang="en-GB" sz="1400" b="1" dirty="0" err="1" smtClean="0">
                <a:solidFill>
                  <a:srgbClr val="008000"/>
                </a:solidFill>
                <a:latin typeface="Courier New"/>
              </a:rPr>
              <a:t>servitor</a:t>
            </a:r>
            <a:r>
              <a:rPr lang="en-GB" sz="1400" b="1" dirty="0" err="1" smtClean="0">
                <a:solidFill>
                  <a:srgbClr val="666666"/>
                </a:solidFill>
                <a:latin typeface="Courier New"/>
              </a:rPr>
              <a:t>.WrapAPI</a:t>
            </a:r>
            <a:r>
              <a:rPr lang="en-GB" sz="1400" b="1" dirty="0" smtClean="0">
                <a:solidFill>
                  <a:srgbClr val="666666"/>
                </a:solidFill>
                <a:latin typeface="Courier New"/>
              </a:rPr>
              <a:t>(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self)</a:t>
            </a:r>
          </a:p>
          <a:p>
            <a:endParaRPr lang="en-GB" sz="1400" dirty="0" smtClean="0">
              <a:latin typeface="Courier New"/>
            </a:endParaRPr>
          </a:p>
          <a:p>
            <a:r>
              <a:rPr lang="en-GB" sz="1400" dirty="0" smtClean="0">
                <a:latin typeface="Courier New"/>
              </a:rPr>
              <a:t>    </a:t>
            </a:r>
            <a:r>
              <a:rPr lang="en-GB" sz="1400" b="1" dirty="0" err="1" smtClean="0">
                <a:solidFill>
                  <a:srgbClr val="008000"/>
                </a:solidFill>
                <a:latin typeface="Courier New"/>
              </a:rPr>
              <a:t>def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 </a:t>
            </a:r>
            <a:r>
              <a:rPr lang="en-GB" sz="1400" b="1" dirty="0" err="1" smtClean="0">
                <a:solidFill>
                  <a:srgbClr val="0000FF"/>
                </a:solidFill>
                <a:latin typeface="Courier New"/>
              </a:rPr>
              <a:t>CancelClients</a:t>
            </a:r>
            <a:r>
              <a:rPr lang="en-GB" sz="1400" b="1" dirty="0" smtClean="0">
                <a:solidFill>
                  <a:srgbClr val="0000FF"/>
                </a:solidFill>
                <a:latin typeface="Courier New"/>
              </a:rPr>
              <a:t>(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self):</a:t>
            </a:r>
          </a:p>
          <a:p>
            <a:r>
              <a:rPr lang="en-GB" sz="1400" dirty="0" smtClean="0">
                <a:latin typeface="Courier New"/>
              </a:rPr>
              <a:t>        </a:t>
            </a:r>
            <a:r>
              <a:rPr lang="en-GB" sz="1400" dirty="0" err="1" smtClean="0">
                <a:solidFill>
                  <a:srgbClr val="008000"/>
                </a:solidFill>
                <a:latin typeface="Courier New"/>
              </a:rPr>
              <a:t>self</a:t>
            </a:r>
            <a:r>
              <a:rPr lang="en-GB" sz="1400" dirty="0" err="1" smtClean="0">
                <a:solidFill>
                  <a:srgbClr val="666666"/>
                </a:solidFill>
                <a:latin typeface="Courier New"/>
              </a:rPr>
              <a:t>.servitor.cancel_clients</a:t>
            </a:r>
            <a:r>
              <a:rPr lang="en-GB" sz="1400" dirty="0" smtClean="0">
                <a:solidFill>
                  <a:srgbClr val="666666"/>
                </a:solidFill>
                <a:latin typeface="Courier New"/>
              </a:rPr>
              <a:t>()</a:t>
            </a:r>
          </a:p>
          <a:p>
            <a:endParaRPr lang="en-GB" sz="1400" dirty="0" smtClean="0">
              <a:latin typeface="Courier New"/>
            </a:endParaRPr>
          </a:p>
          <a:p>
            <a:r>
              <a:rPr lang="en-GB" sz="1400" dirty="0" smtClean="0">
                <a:latin typeface="Courier New"/>
              </a:rPr>
              <a:t>    </a:t>
            </a:r>
            <a:r>
              <a:rPr lang="en-GB" sz="1400" b="1" dirty="0" err="1" smtClean="0">
                <a:solidFill>
                  <a:srgbClr val="008000"/>
                </a:solidFill>
                <a:latin typeface="Courier New"/>
              </a:rPr>
              <a:t>def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 </a:t>
            </a:r>
            <a:r>
              <a:rPr lang="en-GB" sz="1400" b="1" dirty="0" err="1" smtClean="0">
                <a:solidFill>
                  <a:srgbClr val="0000FF"/>
                </a:solidFill>
                <a:latin typeface="Courier New"/>
              </a:rPr>
              <a:t>DoTheThrus</a:t>
            </a:r>
            <a:r>
              <a:rPr lang="en-GB" sz="1400" b="1" dirty="0" smtClean="0">
                <a:solidFill>
                  <a:srgbClr val="0000FF"/>
                </a:solidFill>
                <a:latin typeface="Courier New"/>
              </a:rPr>
              <a:t>(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self, subject):</a:t>
            </a:r>
          </a:p>
          <a:p>
            <a:r>
              <a:rPr lang="en-GB" sz="1400" dirty="0" smtClean="0">
                <a:latin typeface="Courier New"/>
              </a:rPr>
              <a:t>        </a:t>
            </a:r>
            <a:r>
              <a:rPr lang="en-GB" sz="1400" b="1" dirty="0" smtClean="0">
                <a:solidFill>
                  <a:srgbClr val="008000"/>
                </a:solidFill>
                <a:latin typeface="Courier New"/>
              </a:rPr>
              <a:t>return </a:t>
            </a:r>
            <a:r>
              <a:rPr lang="en-GB" sz="1400" b="1" dirty="0" err="1" smtClean="0">
                <a:solidFill>
                  <a:srgbClr val="008000"/>
                </a:solidFill>
                <a:latin typeface="Courier New"/>
              </a:rPr>
              <a:t>sys</a:t>
            </a:r>
            <a:r>
              <a:rPr lang="en-GB" sz="1400" b="1" dirty="0" err="1" smtClean="0">
                <a:solidFill>
                  <a:srgbClr val="666666"/>
                </a:solidFill>
                <a:latin typeface="Courier New"/>
              </a:rPr>
              <a:t>.network.interact</a:t>
            </a:r>
            <a:r>
              <a:rPr lang="en-GB" sz="1400" b="1" dirty="0" smtClean="0">
                <a:solidFill>
                  <a:srgbClr val="666666"/>
                </a:solidFill>
                <a:latin typeface="Courier New"/>
              </a:rPr>
              <a:t>(</a:t>
            </a:r>
            <a:r>
              <a:rPr lang="en-GB" sz="1400" b="1" dirty="0" err="1" smtClean="0">
                <a:solidFill>
                  <a:srgbClr val="008000"/>
                </a:solidFill>
                <a:latin typeface="Courier New"/>
              </a:rPr>
              <a:t>self</a:t>
            </a:r>
            <a:r>
              <a:rPr lang="en-GB" sz="1400" b="1" dirty="0" err="1" smtClean="0">
                <a:solidFill>
                  <a:srgbClr val="666666"/>
                </a:solidFill>
                <a:latin typeface="Courier New"/>
              </a:rPr>
              <a:t>.target</a:t>
            </a:r>
            <a:r>
              <a:rPr lang="en-GB" sz="1400" b="1" dirty="0" smtClean="0">
                <a:solidFill>
                  <a:srgbClr val="666666"/>
                </a:solidFill>
                <a:latin typeface="Courier New"/>
              </a:rPr>
              <a:t>, subject)</a:t>
            </a:r>
            <a:endParaRPr lang="en-GB" sz="1400" b="1" dirty="0" smtClean="0">
              <a:solidFill>
                <a:srgbClr val="666666"/>
              </a:solidFill>
              <a:latin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78670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prstTxWarp prst="textFadeUp">
              <a:avLst/>
            </a:prstTxWarp>
          </a:bodyPr>
          <a:lstStyle/>
          <a:p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Softkill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Tasklet kill is a soft kill</a:t>
            </a:r>
          </a:p>
          <a:p>
            <a:r>
              <a:rPr lang="is-IS" dirty="0" smtClean="0"/>
              <a:t>A gentle nudge of a rocking boat on a summer evening</a:t>
            </a:r>
          </a:p>
          <a:p>
            <a:r>
              <a:rPr lang="is-IS" dirty="0" smtClean="0"/>
              <a:t>Requests a tasklet to politely stop what it is doing</a:t>
            </a:r>
          </a:p>
          <a:p>
            <a:r>
              <a:rPr lang="is-IS" dirty="0" smtClean="0"/>
              <a:t>TaskletExit is a special exception that is silently ignored at the top level.</a:t>
            </a:r>
          </a:p>
          <a:p>
            <a:pPr lvl="1"/>
            <a:r>
              <a:rPr lang="is-IS" dirty="0" smtClean="0"/>
              <a:t>Like a gentle rustle in the autumn leaves</a:t>
            </a:r>
          </a:p>
          <a:p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2308178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prstTxWarp prst="textFadeUp">
              <a:avLst/>
            </a:prstTxWarp>
          </a:bodyPr>
          <a:lstStyle/>
          <a:p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Softkill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s-IS" dirty="0" smtClean="0"/>
              <a:t>What to be aware of:</a:t>
            </a:r>
          </a:p>
          <a:p>
            <a:pPr lvl="1"/>
            <a:r>
              <a:rPr lang="is-IS" dirty="0" smtClean="0"/>
              <a:t>Every stackless switching function can raise an exception.</a:t>
            </a:r>
          </a:p>
          <a:p>
            <a:pPr lvl="1"/>
            <a:r>
              <a:rPr lang="is-IS" dirty="0" smtClean="0"/>
              <a:t>Running under watchdog, every </a:t>
            </a:r>
            <a:r>
              <a:rPr lang="is-IS" b="1" dirty="0" smtClean="0"/>
              <a:t>instruction</a:t>
            </a:r>
            <a:r>
              <a:rPr lang="is-IS" dirty="0" smtClean="0"/>
              <a:t> can raise an exception.  (see: </a:t>
            </a:r>
            <a:r>
              <a:rPr lang="is-IS" i="1" dirty="0" smtClean="0"/>
              <a:t>atomic</a:t>
            </a:r>
            <a:r>
              <a:rPr lang="is-IS" dirty="0" smtClean="0"/>
              <a:t>)</a:t>
            </a:r>
          </a:p>
          <a:p>
            <a:pPr lvl="1"/>
            <a:r>
              <a:rPr lang="is-IS" dirty="0" smtClean="0"/>
              <a:t>Must be aware of this if writing low-level stackless code, such as when using channels.</a:t>
            </a:r>
          </a:p>
          <a:p>
            <a:pPr lvl="1"/>
            <a:r>
              <a:rPr lang="is-IS" b="1" dirty="0" smtClean="0"/>
              <a:t>stacklesslib.locks</a:t>
            </a:r>
            <a:r>
              <a:rPr lang="is-IS" dirty="0" smtClean="0"/>
              <a:t> classes are exception-aware</a:t>
            </a:r>
          </a:p>
          <a:p>
            <a:pPr lvl="2"/>
            <a:r>
              <a:rPr lang="is-IS" dirty="0" smtClean="0"/>
              <a:t>So are uthread.locks and others in EVE, I believe.</a:t>
            </a:r>
          </a:p>
          <a:p>
            <a:pPr lvl="1"/>
            <a:endParaRPr lang="is-IS" dirty="0" smtClean="0"/>
          </a:p>
          <a:p>
            <a:pPr marL="914400" lvl="2" indent="0">
              <a:buNone/>
            </a:pPr>
            <a:r>
              <a:rPr lang="is-IS" dirty="0"/>
              <a:t>	</a:t>
            </a:r>
            <a:r>
              <a:rPr lang="is-IS" dirty="0" smtClean="0"/>
              <a:t>	</a:t>
            </a:r>
          </a:p>
          <a:p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4097505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prstTxWarp prst="textFadeUp">
              <a:avLst/>
            </a:prstTxWarp>
          </a:bodyPr>
          <a:lstStyle/>
          <a:p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Softkill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s-IS" dirty="0" smtClean="0"/>
              <a:t>Best practices:</a:t>
            </a:r>
          </a:p>
          <a:p>
            <a:pPr lvl="1"/>
            <a:r>
              <a:rPr lang="is-IS" dirty="0" smtClean="0"/>
              <a:t>Use context managers to tear down resources</a:t>
            </a:r>
          </a:p>
          <a:p>
            <a:pPr lvl="2"/>
            <a:r>
              <a:rPr lang="is-IS" dirty="0" smtClean="0"/>
              <a:t>Acquire locks, open files, etc.</a:t>
            </a:r>
          </a:p>
          <a:p>
            <a:pPr lvl="1"/>
            <a:r>
              <a:rPr lang="is-IS" dirty="0" smtClean="0"/>
              <a:t>Know that blocking calls can raise exceptions</a:t>
            </a:r>
          </a:p>
          <a:p>
            <a:pPr lvl="2"/>
            <a:r>
              <a:rPr lang="is-IS" dirty="0" smtClean="0"/>
              <a:t>But everyone knew that, right?</a:t>
            </a:r>
          </a:p>
          <a:p>
            <a:pPr lvl="1"/>
            <a:r>
              <a:rPr lang="is-IS" dirty="0" smtClean="0"/>
              <a:t>Use „with </a:t>
            </a:r>
            <a:r>
              <a:rPr lang="is-IS" i="1" dirty="0" smtClean="0"/>
              <a:t>stacklesslib.util.atomic</a:t>
            </a:r>
            <a:r>
              <a:rPr lang="is-IS" dirty="0" smtClean="0"/>
              <a:t>():“ to guard critical stackless framework code.</a:t>
            </a:r>
          </a:p>
          <a:p>
            <a:pPr lvl="2"/>
            <a:r>
              <a:rPr lang="is-IS" dirty="0" smtClean="0"/>
              <a:t>Because you just love to write your own synchronization primitives </a:t>
            </a:r>
            <a:r>
              <a:rPr lang="is-IS" dirty="0" smtClean="0">
                <a:sym typeface="Wingdings" panose="05000000000000000000" pitchFamily="2" charset="2"/>
              </a:rPr>
              <a:t></a:t>
            </a:r>
            <a:endParaRPr lang="is-IS" dirty="0" smtClean="0"/>
          </a:p>
          <a:p>
            <a:pPr marL="914400" lvl="2" indent="0">
              <a:buNone/>
            </a:pPr>
            <a:r>
              <a:rPr lang="is-IS" dirty="0"/>
              <a:t>	</a:t>
            </a:r>
            <a:r>
              <a:rPr lang="is-IS" dirty="0" smtClean="0"/>
              <a:t>	</a:t>
            </a:r>
          </a:p>
          <a:p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1238713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prstTxWarp prst="textFadeUp">
              <a:avLst/>
            </a:prstTxWarp>
          </a:bodyPr>
          <a:lstStyle/>
          <a:p>
            <a:r>
              <a:rPr lang="is-I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Do It!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Never again write polling loops with exit request states</a:t>
            </a:r>
          </a:p>
          <a:p>
            <a:r>
              <a:rPr lang="is-IS" dirty="0" smtClean="0"/>
              <a:t>Grow a moustache or plant an herb garden.</a:t>
            </a:r>
          </a:p>
          <a:p>
            <a:r>
              <a:rPr lang="is-IS" dirty="0" smtClean="0"/>
              <a:t>Go forth and procreate.</a:t>
            </a:r>
          </a:p>
          <a:p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3265138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10127</TotalTime>
  <Words>994</Words>
  <Application>Microsoft Office PowerPoint</Application>
  <PresentationFormat>On-screen Show (4:3)</PresentationFormat>
  <Paragraphs>197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Death to tasklets!</vt:lpstr>
      <vt:lpstr>History</vt:lpstr>
      <vt:lpstr>A typical problem</vt:lpstr>
      <vt:lpstr>How?</vt:lpstr>
      <vt:lpstr>MEGADEATH</vt:lpstr>
      <vt:lpstr>MEGADEATH</vt:lpstr>
      <vt:lpstr>MEGADEATH</vt:lpstr>
      <vt:lpstr>MEGADEATH</vt:lpstr>
      <vt:lpstr>Microlife</vt:lpstr>
      <vt:lpstr>Microlife</vt:lpstr>
      <vt:lpstr>Microlife</vt:lpstr>
      <vt:lpstr>Microlife</vt:lpstr>
      <vt:lpstr>Dust UI</vt:lpstr>
      <vt:lpstr>Dust UI</vt:lpstr>
      <vt:lpstr>Servitor</vt:lpstr>
      <vt:lpstr>Servitor</vt:lpstr>
      <vt:lpstr>Servitor</vt:lpstr>
      <vt:lpstr>Softkill</vt:lpstr>
      <vt:lpstr>Softkill</vt:lpstr>
      <vt:lpstr>Softkill</vt:lpstr>
      <vt:lpstr>Do It!</vt:lpstr>
    </vt:vector>
  </TitlesOfParts>
  <Company>CCP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Death to tasklets!</dc:title>
  <dc:creator>Kristján Valur Jónsson</dc:creator>
  <cp:lastModifiedBy>Kristján Valur Jónsson</cp:lastModifiedBy>
  <cp:revision>14</cp:revision>
  <dcterms:created xsi:type="dcterms:W3CDTF">2013-10-31T11:23:08Z</dcterms:created>
  <dcterms:modified xsi:type="dcterms:W3CDTF">2013-11-07T12:10:46Z</dcterms:modified>
</cp:coreProperties>
</file>